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03" r:id="rId2"/>
    <p:sldId id="256" r:id="rId3"/>
    <p:sldId id="297" r:id="rId4"/>
    <p:sldId id="257" r:id="rId5"/>
    <p:sldId id="283" r:id="rId6"/>
    <p:sldId id="258" r:id="rId7"/>
    <p:sldId id="298" r:id="rId8"/>
    <p:sldId id="301" r:id="rId9"/>
    <p:sldId id="295" r:id="rId10"/>
    <p:sldId id="259" r:id="rId11"/>
    <p:sldId id="260" r:id="rId12"/>
    <p:sldId id="261" r:id="rId13"/>
    <p:sldId id="262" r:id="rId14"/>
    <p:sldId id="263" r:id="rId15"/>
    <p:sldId id="264" r:id="rId16"/>
    <p:sldId id="265" r:id="rId17"/>
    <p:sldId id="266" r:id="rId18"/>
    <p:sldId id="267" r:id="rId19"/>
    <p:sldId id="268" r:id="rId20"/>
    <p:sldId id="284" r:id="rId21"/>
    <p:sldId id="285" r:id="rId22"/>
    <p:sldId id="269" r:id="rId23"/>
    <p:sldId id="270" r:id="rId24"/>
    <p:sldId id="286" r:id="rId25"/>
    <p:sldId id="271" r:id="rId26"/>
    <p:sldId id="272" r:id="rId27"/>
    <p:sldId id="287" r:id="rId28"/>
    <p:sldId id="299" r:id="rId29"/>
    <p:sldId id="300" r:id="rId30"/>
    <p:sldId id="273" r:id="rId31"/>
    <p:sldId id="274" r:id="rId32"/>
    <p:sldId id="275" r:id="rId33"/>
    <p:sldId id="294" r:id="rId34"/>
    <p:sldId id="291" r:id="rId35"/>
    <p:sldId id="290" r:id="rId36"/>
    <p:sldId id="288" r:id="rId37"/>
    <p:sldId id="292" r:id="rId38"/>
    <p:sldId id="289" r:id="rId39"/>
    <p:sldId id="276" r:id="rId40"/>
    <p:sldId id="277" r:id="rId41"/>
    <p:sldId id="278" r:id="rId42"/>
    <p:sldId id="279" r:id="rId43"/>
    <p:sldId id="280" r:id="rId44"/>
    <p:sldId id="302" r:id="rId45"/>
    <p:sldId id="296" r:id="rId46"/>
    <p:sldId id="281" r:id="rId47"/>
    <p:sldId id="28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D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82" autoAdjust="0"/>
  </p:normalViewPr>
  <p:slideViewPr>
    <p:cSldViewPr>
      <p:cViewPr>
        <p:scale>
          <a:sx n="73" d="100"/>
          <a:sy n="73" d="100"/>
        </p:scale>
        <p:origin x="-125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F768EA-E762-47E5-B6ED-EA796EE8ED02}" type="datetimeFigureOut">
              <a:rPr lang="en-US" smtClean="0"/>
              <a:pPr/>
              <a:t>7/15/2019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5BBFF-DBA6-47E6-834D-5BA2744D1D05}" type="slidenum">
              <a:rPr lang="en-US" smtClean="0"/>
              <a:pPr/>
              <a:t>‹#›</a:t>
            </a:fld>
            <a:endParaRPr lang="en-US"/>
          </a:p>
        </p:txBody>
      </p:sp>
    </p:spTree>
    <p:extLst>
      <p:ext uri="{BB962C8B-B14F-4D97-AF65-F5344CB8AC3E}">
        <p14:creationId xmlns:p14="http://schemas.microsoft.com/office/powerpoint/2010/main" val="92146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A5BBFF-DBA6-47E6-834D-5BA2744D1D05}"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two </a:t>
            </a:r>
            <a:r>
              <a:rPr lang="en-US" sz="1200" kern="1200" baseline="0" dirty="0" err="1" smtClean="0">
                <a:solidFill>
                  <a:schemeClr val="tx1"/>
                </a:solidFill>
                <a:latin typeface="+mn-lt"/>
                <a:ea typeface="+mn-ea"/>
                <a:cs typeface="+mn-cs"/>
              </a:rPr>
              <a:t>anomers</a:t>
            </a:r>
            <a:r>
              <a:rPr lang="en-US" sz="1200" kern="1200" baseline="0" dirty="0" smtClean="0">
                <a:solidFill>
                  <a:schemeClr val="tx1"/>
                </a:solidFill>
                <a:latin typeface="+mn-lt"/>
                <a:ea typeface="+mn-ea"/>
                <a:cs typeface="+mn-cs"/>
              </a:rPr>
              <a:t> of D-glucose have slightly different physical and chemical properties, including different optical rotations (Section 4-2). </a:t>
            </a:r>
            <a:r>
              <a:rPr lang="en-US" sz="1200" i="1" kern="1200" baseline="0" dirty="0" smtClean="0">
                <a:solidFill>
                  <a:schemeClr val="tx1"/>
                </a:solidFill>
                <a:latin typeface="+mn-lt"/>
                <a:ea typeface="+mn-ea"/>
                <a:cs typeface="+mn-cs"/>
              </a:rPr>
              <a:t>The</a:t>
            </a:r>
          </a:p>
          <a:p>
            <a:r>
              <a:rPr lang="en-US" sz="1200" i="1" kern="1200" baseline="0" dirty="0" err="1" smtClean="0">
                <a:solidFill>
                  <a:schemeClr val="tx1"/>
                </a:solidFill>
                <a:latin typeface="+mn-lt"/>
                <a:ea typeface="+mn-ea"/>
                <a:cs typeface="+mn-cs"/>
              </a:rPr>
              <a:t>anomers</a:t>
            </a:r>
            <a:r>
              <a:rPr lang="en-US" sz="1200" i="1" kern="1200" baseline="0" dirty="0" smtClean="0">
                <a:solidFill>
                  <a:schemeClr val="tx1"/>
                </a:solidFill>
                <a:latin typeface="+mn-lt"/>
                <a:ea typeface="+mn-ea"/>
                <a:cs typeface="+mn-cs"/>
              </a:rPr>
              <a:t> freely interconvert in aqueous solution, so at </a:t>
            </a:r>
            <a:r>
              <a:rPr lang="en-US" sz="1200" i="1" kern="1200" baseline="0" dirty="0" err="1" smtClean="0">
                <a:solidFill>
                  <a:schemeClr val="tx1"/>
                </a:solidFill>
                <a:latin typeface="+mn-lt"/>
                <a:ea typeface="+mn-ea"/>
                <a:cs typeface="+mn-cs"/>
              </a:rPr>
              <a:t>equilibrium,</a:t>
            </a:r>
            <a:r>
              <a:rPr lang="en-US" sz="1200" kern="1200" baseline="0" dirty="0" err="1" smtClean="0">
                <a:solidFill>
                  <a:schemeClr val="tx1"/>
                </a:solidFill>
                <a:latin typeface="+mn-lt"/>
                <a:ea typeface="+mn-ea"/>
                <a:cs typeface="+mn-cs"/>
              </a:rPr>
              <a:t>D</a:t>
            </a:r>
            <a:r>
              <a:rPr lang="en-US" sz="1200" kern="1200" baseline="0" dirty="0" smtClean="0">
                <a:solidFill>
                  <a:schemeClr val="tx1"/>
                </a:solidFill>
                <a:latin typeface="+mn-lt"/>
                <a:ea typeface="+mn-ea"/>
                <a:cs typeface="+mn-cs"/>
              </a:rPr>
              <a:t>-glucose is a mixture of the  </a:t>
            </a:r>
            <a:r>
              <a:rPr lang="en-US" sz="1200" kern="1200" baseline="0" dirty="0" err="1" smtClean="0">
                <a:solidFill>
                  <a:schemeClr val="tx1"/>
                </a:solidFill>
                <a:latin typeface="+mn-lt"/>
                <a:ea typeface="+mn-ea"/>
                <a:cs typeface="+mn-cs"/>
              </a:rPr>
              <a:t>anomer</a:t>
            </a:r>
            <a:r>
              <a:rPr lang="en-US" sz="1200" kern="1200" baseline="0" dirty="0" smtClean="0">
                <a:solidFill>
                  <a:schemeClr val="tx1"/>
                </a:solidFill>
                <a:latin typeface="+mn-lt"/>
                <a:ea typeface="+mn-ea"/>
                <a:cs typeface="+mn-cs"/>
              </a:rPr>
              <a:t> (63.6%) and the  </a:t>
            </a:r>
            <a:r>
              <a:rPr lang="en-US" sz="1200" kern="1200" baseline="0" dirty="0" err="1" smtClean="0">
                <a:solidFill>
                  <a:schemeClr val="tx1"/>
                </a:solidFill>
                <a:latin typeface="+mn-lt"/>
                <a:ea typeface="+mn-ea"/>
                <a:cs typeface="+mn-cs"/>
              </a:rPr>
              <a:t>anomer</a:t>
            </a:r>
            <a:r>
              <a:rPr lang="en-US" sz="1200" kern="1200" baseline="0" dirty="0" smtClean="0">
                <a:solidFill>
                  <a:schemeClr val="tx1"/>
                </a:solidFill>
                <a:latin typeface="+mn-lt"/>
                <a:ea typeface="+mn-ea"/>
                <a:cs typeface="+mn-cs"/>
              </a:rPr>
              <a:t> (36.4%). The linear form is normally present in only minute amounts.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Of the two possible chair conformations, the one that predominates is the one in which the bulkiest ring </a:t>
            </a:r>
            <a:r>
              <a:rPr lang="en-US" sz="1200" kern="1200" baseline="0" dirty="0" err="1" smtClean="0">
                <a:solidFill>
                  <a:schemeClr val="tx1"/>
                </a:solidFill>
                <a:latin typeface="+mn-lt"/>
                <a:ea typeface="+mn-ea"/>
                <a:cs typeface="+mn-cs"/>
              </a:rPr>
              <a:t>substituents</a:t>
            </a:r>
            <a:r>
              <a:rPr lang="en-US" sz="1200" kern="1200" baseline="0" dirty="0" smtClean="0">
                <a:solidFill>
                  <a:schemeClr val="tx1"/>
                </a:solidFill>
                <a:latin typeface="+mn-lt"/>
                <a:ea typeface="+mn-ea"/>
                <a:cs typeface="+mn-cs"/>
              </a:rPr>
              <a:t> occupy </a:t>
            </a:r>
            <a:r>
              <a:rPr lang="en-US" sz="1200" b="1" kern="1200" baseline="0" dirty="0" smtClean="0">
                <a:solidFill>
                  <a:schemeClr val="tx1"/>
                </a:solidFill>
                <a:latin typeface="+mn-lt"/>
                <a:ea typeface="+mn-ea"/>
                <a:cs typeface="+mn-cs"/>
              </a:rPr>
              <a:t>equatorial </a:t>
            </a:r>
            <a:r>
              <a:rPr lang="en-US" sz="1200" kern="1200" baseline="0" dirty="0" smtClean="0">
                <a:solidFill>
                  <a:schemeClr val="tx1"/>
                </a:solidFill>
                <a:latin typeface="+mn-lt"/>
                <a:ea typeface="+mn-ea"/>
                <a:cs typeface="+mn-cs"/>
              </a:rPr>
              <a:t>positions rather than the more crowded </a:t>
            </a:r>
            <a:r>
              <a:rPr lang="en-US" sz="1200" b="1" kern="1200" baseline="0" dirty="0" smtClean="0">
                <a:solidFill>
                  <a:schemeClr val="tx1"/>
                </a:solidFill>
                <a:latin typeface="+mn-lt"/>
                <a:ea typeface="+mn-ea"/>
                <a:cs typeface="+mn-cs"/>
              </a:rPr>
              <a:t>axial positions </a:t>
            </a:r>
            <a:r>
              <a:rPr lang="en-US" sz="1200" kern="1200" baseline="0" dirty="0" smtClean="0">
                <a:solidFill>
                  <a:schemeClr val="tx1"/>
                </a:solidFill>
                <a:latin typeface="+mn-lt"/>
                <a:ea typeface="+mn-ea"/>
                <a:cs typeface="+mn-cs"/>
              </a:rPr>
              <a:t>In the conformation on the left, which predominates, the relatively bulky OH and CH2OH </a:t>
            </a:r>
            <a:r>
              <a:rPr lang="en-US" sz="1200" kern="1200" baseline="0" dirty="0" err="1" smtClean="0">
                <a:solidFill>
                  <a:schemeClr val="tx1"/>
                </a:solidFill>
                <a:latin typeface="+mn-lt"/>
                <a:ea typeface="+mn-ea"/>
                <a:cs typeface="+mn-cs"/>
              </a:rPr>
              <a:t>substituents</a:t>
            </a:r>
            <a:r>
              <a:rPr lang="en-US" sz="1200" kern="1200" baseline="0" dirty="0" smtClean="0">
                <a:solidFill>
                  <a:schemeClr val="tx1"/>
                </a:solidFill>
                <a:latin typeface="+mn-lt"/>
                <a:ea typeface="+mn-ea"/>
                <a:cs typeface="+mn-cs"/>
              </a:rPr>
              <a:t> all occupy equatorial positions, where they extend alternately above and below the ring. In the conformation on the right (drawn in ball-and-stick form in Fig. 8-4, </a:t>
            </a:r>
            <a:r>
              <a:rPr lang="en-US" sz="1200" i="1" kern="1200" baseline="0" dirty="0" smtClean="0">
                <a:solidFill>
                  <a:schemeClr val="tx1"/>
                </a:solidFill>
                <a:latin typeface="+mn-lt"/>
                <a:ea typeface="+mn-ea"/>
                <a:cs typeface="+mn-cs"/>
              </a:rPr>
              <a:t>right), the bulky groups occupy the more crowded axial (vertical) positions.</a:t>
            </a:r>
            <a:endParaRPr lang="en-US" dirty="0"/>
          </a:p>
        </p:txBody>
      </p:sp>
      <p:sp>
        <p:nvSpPr>
          <p:cNvPr id="4" name="Slide Number Placeholder 3"/>
          <p:cNvSpPr>
            <a:spLocks noGrp="1"/>
          </p:cNvSpPr>
          <p:nvPr>
            <p:ph type="sldNum" sz="quarter" idx="10"/>
          </p:nvPr>
        </p:nvSpPr>
        <p:spPr/>
        <p:txBody>
          <a:bodyPr/>
          <a:lstStyle/>
          <a:p>
            <a:fld id="{A8A5BBFF-DBA6-47E6-834D-5BA2744D1D05}"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41894-8B11-4B69-9D00-4028895C33C2}" type="slidenum">
              <a:rPr lang="en-US"/>
              <a:pPr/>
              <a:t>9</a:t>
            </a:fld>
            <a:endParaRPr lang="en-US"/>
          </a:p>
        </p:txBody>
      </p:sp>
      <p:sp>
        <p:nvSpPr>
          <p:cNvPr id="517122" name="Rectangle 2"/>
          <p:cNvSpPr>
            <a:spLocks noGrp="1" noRot="1" noChangeAspect="1" noChangeArrowheads="1" noTextEdit="1"/>
          </p:cNvSpPr>
          <p:nvPr>
            <p:ph type="sldImg"/>
          </p:nvPr>
        </p:nvSpPr>
        <p:spPr>
          <a:xfrm>
            <a:off x="1143000" y="685562"/>
            <a:ext cx="4572000" cy="3427810"/>
          </a:xfrm>
          <a:ln/>
        </p:spPr>
      </p:sp>
      <p:sp>
        <p:nvSpPr>
          <p:cNvPr id="517123" name="Rectangle 3"/>
          <p:cNvSpPr>
            <a:spLocks noGrp="1" noChangeArrowheads="1"/>
          </p:cNvSpPr>
          <p:nvPr>
            <p:ph type="body" idx="1"/>
          </p:nvPr>
        </p:nvSpPr>
        <p:spPr>
          <a:xfrm>
            <a:off x="457200" y="4341892"/>
            <a:ext cx="5943600" cy="4113372"/>
          </a:xfrm>
        </p:spPr>
        <p:txBody>
          <a:bodyPr/>
          <a:lstStyle/>
          <a:p>
            <a:pPr algn="just"/>
            <a:r>
              <a:rPr lang="en-US" dirty="0"/>
              <a:t>It is well established that cellulose is a linear </a:t>
            </a:r>
            <a:r>
              <a:rPr lang="en-US" dirty="0">
                <a:cs typeface="Times New Roman" pitchFamily="18" charset="0"/>
              </a:rPr>
              <a:t>chain-like extended </a:t>
            </a:r>
            <a:r>
              <a:rPr lang="en-US" dirty="0" err="1"/>
              <a:t>homopolymer</a:t>
            </a:r>
            <a:r>
              <a:rPr lang="en-US" dirty="0"/>
              <a:t> with a </a:t>
            </a:r>
            <a:r>
              <a:rPr lang="en-US" dirty="0">
                <a:cs typeface="Times New Roman" pitchFamily="18" charset="0"/>
              </a:rPr>
              <a:t>macromolecular structure of </a:t>
            </a:r>
            <a:r>
              <a:rPr lang="en-US" dirty="0">
                <a:latin typeface="Symbol" pitchFamily="18" charset="2"/>
                <a:cs typeface="Times New Roman" pitchFamily="18" charset="0"/>
              </a:rPr>
              <a:t>b</a:t>
            </a:r>
            <a:r>
              <a:rPr lang="en-US" dirty="0">
                <a:cs typeface="Times New Roman" pitchFamily="18" charset="0"/>
              </a:rPr>
              <a:t>-D-</a:t>
            </a:r>
            <a:r>
              <a:rPr lang="en-US" dirty="0" err="1">
                <a:cs typeface="Times New Roman" pitchFamily="18" charset="0"/>
              </a:rPr>
              <a:t>glucopyranose</a:t>
            </a:r>
            <a:r>
              <a:rPr lang="en-US" dirty="0">
                <a:cs typeface="Times New Roman" pitchFamily="18" charset="0"/>
              </a:rPr>
              <a:t> units linked by (1, 4) </a:t>
            </a:r>
            <a:r>
              <a:rPr lang="en-US" dirty="0" err="1">
                <a:cs typeface="Times New Roman" pitchFamily="18" charset="0"/>
              </a:rPr>
              <a:t>glycosidic</a:t>
            </a:r>
            <a:r>
              <a:rPr lang="en-US" dirty="0">
                <a:cs typeface="Times New Roman" pitchFamily="18" charset="0"/>
              </a:rPr>
              <a:t> bonds. </a:t>
            </a:r>
          </a:p>
          <a:p>
            <a:pPr algn="just"/>
            <a:r>
              <a:rPr lang="en-US" dirty="0">
                <a:cs typeface="Times New Roman" pitchFamily="18" charset="0"/>
              </a:rPr>
              <a:t>On the basis of X-ray crystallography and nuclear magnetic resonance studies, it </a:t>
            </a:r>
            <a:r>
              <a:rPr lang="en-US" dirty="0" err="1">
                <a:cs typeface="Times New Roman" pitchFamily="18" charset="0"/>
              </a:rPr>
              <a:t>isestablished</a:t>
            </a:r>
            <a:r>
              <a:rPr lang="en-US" dirty="0">
                <a:cs typeface="Times New Roman" pitchFamily="18" charset="0"/>
              </a:rPr>
              <a:t> that the</a:t>
            </a:r>
            <a:r>
              <a:rPr lang="en-US" dirty="0">
                <a:latin typeface="Symbol" pitchFamily="18" charset="2"/>
                <a:cs typeface="Times New Roman" pitchFamily="18" charset="0"/>
              </a:rPr>
              <a:t> b</a:t>
            </a:r>
            <a:r>
              <a:rPr lang="en-US" dirty="0">
                <a:cs typeface="Times New Roman" pitchFamily="18" charset="0"/>
              </a:rPr>
              <a:t>-D-glucose units exist in the lowest energy </a:t>
            </a:r>
            <a:r>
              <a:rPr lang="en-US" baseline="30000" dirty="0">
                <a:cs typeface="Times New Roman" pitchFamily="18" charset="0"/>
              </a:rPr>
              <a:t>4</a:t>
            </a:r>
            <a:r>
              <a:rPr lang="en-US" dirty="0">
                <a:cs typeface="Times New Roman" pitchFamily="18" charset="0"/>
              </a:rPr>
              <a:t>C</a:t>
            </a:r>
            <a:r>
              <a:rPr lang="en-US" baseline="-30000" dirty="0">
                <a:cs typeface="Times New Roman" pitchFamily="18" charset="0"/>
              </a:rPr>
              <a:t>1</a:t>
            </a:r>
            <a:r>
              <a:rPr lang="en-US" dirty="0">
                <a:cs typeface="Times New Roman" pitchFamily="18" charset="0"/>
              </a:rPr>
              <a:t>-chair conformation. </a:t>
            </a:r>
          </a:p>
          <a:p>
            <a:pPr algn="just"/>
            <a:r>
              <a:rPr lang="en-US" dirty="0"/>
              <a:t>Furthermore, it is established that </a:t>
            </a:r>
            <a:r>
              <a:rPr lang="en-US" dirty="0" err="1"/>
              <a:t>cellobiose</a:t>
            </a:r>
            <a:r>
              <a:rPr lang="en-US" dirty="0"/>
              <a:t> is the repeat unit in cellulose, </a:t>
            </a:r>
            <a:r>
              <a:rPr lang="en-US" dirty="0">
                <a:cs typeface="Times New Roman" pitchFamily="18" charset="0"/>
              </a:rPr>
              <a:t>in which each </a:t>
            </a:r>
            <a:r>
              <a:rPr lang="en-US" dirty="0" err="1">
                <a:cs typeface="Times New Roman" pitchFamily="18" charset="0"/>
              </a:rPr>
              <a:t>cellobiose</a:t>
            </a:r>
            <a:r>
              <a:rPr lang="en-US" dirty="0">
                <a:cs typeface="Times New Roman" pitchFamily="18" charset="0"/>
              </a:rPr>
              <a:t> unit is 10.3Å long in which each </a:t>
            </a:r>
            <a:r>
              <a:rPr lang="en-US" dirty="0" err="1">
                <a:cs typeface="Times New Roman" pitchFamily="18" charset="0"/>
              </a:rPr>
              <a:t>anhydroglucopyranose</a:t>
            </a:r>
            <a:r>
              <a:rPr lang="en-US" dirty="0">
                <a:cs typeface="Times New Roman" pitchFamily="18" charset="0"/>
              </a:rPr>
              <a:t> residue is displaced 180</a:t>
            </a:r>
            <a:r>
              <a:rPr lang="en-US" baseline="30000" dirty="0">
                <a:cs typeface="Times New Roman" pitchFamily="18" charset="0"/>
              </a:rPr>
              <a:t>o</a:t>
            </a:r>
            <a:r>
              <a:rPr lang="en-US" dirty="0">
                <a:cs typeface="Times New Roman" pitchFamily="18" charset="0"/>
              </a:rPr>
              <a:t> with respect to its neighbor, the result is a two-fold screw axis. </a:t>
            </a:r>
          </a:p>
          <a:p>
            <a:pPr algn="just"/>
            <a:r>
              <a:rPr lang="en-US" dirty="0">
                <a:cs typeface="Times New Roman" pitchFamily="18" charset="0"/>
              </a:rPr>
              <a:t>In addition cellulose exhibits by functionality, in that it processes a reducing (</a:t>
            </a:r>
            <a:r>
              <a:rPr lang="en-US" dirty="0" err="1">
                <a:cs typeface="Times New Roman" pitchFamily="18" charset="0"/>
              </a:rPr>
              <a:t>aldehyde</a:t>
            </a:r>
            <a:r>
              <a:rPr lang="en-US" dirty="0">
                <a:cs typeface="Times New Roman" pitchFamily="18" charset="0"/>
              </a:rPr>
              <a:t>) and </a:t>
            </a:r>
            <a:r>
              <a:rPr lang="en-US" dirty="0" err="1">
                <a:cs typeface="Times New Roman" pitchFamily="18" charset="0"/>
              </a:rPr>
              <a:t>nonreducing</a:t>
            </a:r>
            <a:r>
              <a:rPr lang="en-US" dirty="0">
                <a:cs typeface="Times New Roman" pitchFamily="18" charset="0"/>
              </a:rPr>
              <a:t> (2</a:t>
            </a:r>
            <a:r>
              <a:rPr lang="en-US" baseline="30000" dirty="0">
                <a:cs typeface="Times New Roman" pitchFamily="18" charset="0"/>
              </a:rPr>
              <a:t>o</a:t>
            </a:r>
            <a:r>
              <a:rPr lang="en-US" dirty="0">
                <a:cs typeface="Times New Roman" pitchFamily="18" charset="0"/>
              </a:rPr>
              <a:t> alcohol) end groups.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They fill minute passages which constitute the only breaks in the primary wall.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A8A5BBFF-DBA6-47E6-834D-5BA2744D1D05}"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Pits. </a:t>
            </a:r>
            <a:r>
              <a:rPr lang="en-US" sz="1200" kern="1200" baseline="0" dirty="0" smtClean="0">
                <a:solidFill>
                  <a:schemeClr val="tx1"/>
                </a:solidFill>
                <a:latin typeface="+mn-lt"/>
                <a:ea typeface="+mn-ea"/>
                <a:cs typeface="+mn-cs"/>
              </a:rPr>
              <a:t>Pits are depressions in cell walls where the secondary wall does not form. There may be from one or two to several</a:t>
            </a:r>
          </a:p>
          <a:p>
            <a:r>
              <a:rPr lang="en-US" sz="1200" kern="1200" baseline="0" dirty="0" smtClean="0">
                <a:solidFill>
                  <a:schemeClr val="tx1"/>
                </a:solidFill>
                <a:latin typeface="+mn-lt"/>
                <a:ea typeface="+mn-ea"/>
                <a:cs typeface="+mn-cs"/>
              </a:rPr>
              <a:t>thousand in a cell. They often occur in pairs, with one on each side of the middle lamella. Some, called </a:t>
            </a:r>
            <a:r>
              <a:rPr lang="en-US" sz="1200" i="1" kern="1200" baseline="0" dirty="0" smtClean="0">
                <a:solidFill>
                  <a:schemeClr val="tx1"/>
                </a:solidFill>
                <a:latin typeface="+mn-lt"/>
                <a:ea typeface="+mn-ea"/>
                <a:cs typeface="+mn-cs"/>
              </a:rPr>
              <a:t>bordered pits (right), bulge out from</a:t>
            </a:r>
          </a:p>
          <a:p>
            <a:r>
              <a:rPr lang="en-US" sz="1200" kern="1200" baseline="0" dirty="0" smtClean="0">
                <a:solidFill>
                  <a:schemeClr val="tx1"/>
                </a:solidFill>
                <a:latin typeface="+mn-lt"/>
                <a:ea typeface="+mn-ea"/>
                <a:cs typeface="+mn-cs"/>
              </a:rPr>
              <a:t>the wall and resemble doughnuts in surface view, while others, called </a:t>
            </a:r>
            <a:r>
              <a:rPr lang="en-US" sz="1200" i="1" kern="1200" baseline="0" dirty="0" smtClean="0">
                <a:solidFill>
                  <a:schemeClr val="tx1"/>
                </a:solidFill>
                <a:latin typeface="+mn-lt"/>
                <a:ea typeface="+mn-ea"/>
                <a:cs typeface="+mn-cs"/>
              </a:rPr>
              <a:t>simple pits (left), do not bulge</a:t>
            </a:r>
            <a:endParaRPr lang="en-US" dirty="0"/>
          </a:p>
        </p:txBody>
      </p:sp>
      <p:sp>
        <p:nvSpPr>
          <p:cNvPr id="4" name="Slide Number Placeholder 3"/>
          <p:cNvSpPr>
            <a:spLocks noGrp="1"/>
          </p:cNvSpPr>
          <p:nvPr>
            <p:ph type="sldNum" sz="quarter" idx="10"/>
          </p:nvPr>
        </p:nvSpPr>
        <p:spPr/>
        <p:txBody>
          <a:bodyPr/>
          <a:lstStyle/>
          <a:p>
            <a:fld id="{A8A5BBFF-DBA6-47E6-834D-5BA2744D1D05}" type="slidenum">
              <a:rPr lang="en-US" smtClean="0"/>
              <a:pPr/>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F5314-5EA1-49E8-AFC9-7BB6ADE4A0EA}" type="slidenum">
              <a:rPr lang="en-US"/>
              <a:pPr/>
              <a:t>33</a:t>
            </a:fld>
            <a:endParaRPr lang="en-US"/>
          </a:p>
        </p:txBody>
      </p:sp>
      <p:sp>
        <p:nvSpPr>
          <p:cNvPr id="670722" name="Rectangle 2"/>
          <p:cNvSpPr>
            <a:spLocks noGrp="1" noRot="1" noChangeAspect="1" noChangeArrowheads="1" noTextEdit="1"/>
          </p:cNvSpPr>
          <p:nvPr>
            <p:ph type="sldImg"/>
          </p:nvPr>
        </p:nvSpPr>
        <p:spPr>
          <a:xfrm>
            <a:off x="1143000" y="685800"/>
            <a:ext cx="4573588" cy="3429000"/>
          </a:xfrm>
          <a:ln/>
        </p:spPr>
      </p:sp>
      <p:sp>
        <p:nvSpPr>
          <p:cNvPr id="670723" name="Rectangle 3"/>
          <p:cNvSpPr>
            <a:spLocks noGrp="1" noChangeArrowheads="1"/>
          </p:cNvSpPr>
          <p:nvPr>
            <p:ph type="body" idx="1"/>
          </p:nvPr>
        </p:nvSpPr>
        <p:spPr>
          <a:xfrm>
            <a:off x="914400" y="4343480"/>
            <a:ext cx="5029200" cy="4114958"/>
          </a:xfrm>
        </p:spPr>
        <p:txBody>
          <a:bodyPr/>
          <a:lstStyle/>
          <a:p>
            <a:r>
              <a:rPr lang="es-ES_tradnl" sz="1000" b="1" dirty="0" err="1"/>
              <a:t>Cellulose</a:t>
            </a:r>
            <a:r>
              <a:rPr lang="es-ES_tradnl" sz="1000" b="1" dirty="0"/>
              <a:t>: </a:t>
            </a:r>
            <a:r>
              <a:rPr lang="es-ES_tradnl" sz="1000" b="1" dirty="0" err="1"/>
              <a:t>You're</a:t>
            </a:r>
            <a:r>
              <a:rPr lang="es-ES_tradnl" sz="1000" b="1" dirty="0"/>
              <a:t> </a:t>
            </a:r>
            <a:r>
              <a:rPr lang="es-ES_tradnl" sz="1000" b="1" dirty="0" err="1"/>
              <a:t>surrounded</a:t>
            </a:r>
            <a:r>
              <a:rPr lang="es-ES_tradnl" sz="1000" b="1" dirty="0"/>
              <a:t> </a:t>
            </a:r>
            <a:r>
              <a:rPr lang="es-ES_tradnl" sz="1000" b="1" dirty="0" err="1"/>
              <a:t>by</a:t>
            </a:r>
            <a:r>
              <a:rPr lang="es-ES_tradnl" sz="1000" b="1" dirty="0"/>
              <a:t> </a:t>
            </a:r>
            <a:r>
              <a:rPr lang="es-ES_tradnl" sz="1000" b="1" dirty="0" err="1"/>
              <a:t>it</a:t>
            </a:r>
            <a:r>
              <a:rPr lang="es-ES_tradnl" sz="1000" b="1" dirty="0"/>
              <a:t>, </a:t>
            </a:r>
            <a:r>
              <a:rPr lang="es-ES_tradnl" sz="1000" b="1" dirty="0" err="1"/>
              <a:t>but</a:t>
            </a:r>
            <a:r>
              <a:rPr lang="es-ES_tradnl" sz="1000" b="1" dirty="0"/>
              <a:t> </a:t>
            </a:r>
            <a:r>
              <a:rPr lang="es-ES_tradnl" sz="1000" b="1" dirty="0" err="1"/>
              <a:t>did</a:t>
            </a:r>
            <a:r>
              <a:rPr lang="es-ES_tradnl" sz="1000" b="1" dirty="0"/>
              <a:t> </a:t>
            </a:r>
            <a:r>
              <a:rPr lang="es-ES_tradnl" sz="1000" b="1" dirty="0" err="1"/>
              <a:t>you</a:t>
            </a:r>
            <a:r>
              <a:rPr lang="es-ES_tradnl" sz="1000" b="1" dirty="0"/>
              <a:t> </a:t>
            </a:r>
            <a:r>
              <a:rPr lang="es-ES_tradnl" sz="1000" b="1" dirty="0" err="1"/>
              <a:t>know</a:t>
            </a:r>
            <a:r>
              <a:rPr lang="es-ES_tradnl" sz="1000" b="1" dirty="0"/>
              <a:t> </a:t>
            </a:r>
            <a:r>
              <a:rPr lang="es-ES_tradnl" sz="1000" b="1" dirty="0" err="1"/>
              <a:t>it</a:t>
            </a:r>
            <a:r>
              <a:rPr lang="es-ES_tradnl" sz="1000" b="1" dirty="0"/>
              <a:t> </a:t>
            </a:r>
            <a:r>
              <a:rPr lang="es-ES_tradnl" sz="1000" b="1" dirty="0" err="1"/>
              <a:t>was</a:t>
            </a:r>
            <a:r>
              <a:rPr lang="es-ES_tradnl" sz="1000" b="1" dirty="0"/>
              <a:t> </a:t>
            </a:r>
            <a:r>
              <a:rPr lang="es-ES_tradnl" sz="1000" b="1" dirty="0" err="1"/>
              <a:t>there</a:t>
            </a:r>
            <a:r>
              <a:rPr lang="es-ES_tradnl" sz="1000" b="1" dirty="0"/>
              <a:t>? </a:t>
            </a:r>
            <a:r>
              <a:rPr lang="es-ES_tradnl" sz="1000" b="1" dirty="0" err="1" smtClean="0"/>
              <a:t>Where</a:t>
            </a:r>
            <a:r>
              <a:rPr lang="es-ES_tradnl" sz="1000" b="1" dirty="0" smtClean="0"/>
              <a:t> </a:t>
            </a:r>
            <a:r>
              <a:rPr lang="es-ES_tradnl" sz="1000" b="1" dirty="0"/>
              <a:t>do </a:t>
            </a:r>
            <a:r>
              <a:rPr lang="es-ES_tradnl" sz="1000" b="1" dirty="0" err="1"/>
              <a:t>we</a:t>
            </a:r>
            <a:r>
              <a:rPr lang="es-ES_tradnl" sz="1000" b="1" dirty="0"/>
              <a:t> </a:t>
            </a:r>
            <a:r>
              <a:rPr lang="es-ES_tradnl" sz="1000" b="1" dirty="0" err="1"/>
              <a:t>find</a:t>
            </a:r>
            <a:r>
              <a:rPr lang="es-ES_tradnl" sz="1000" b="1" dirty="0"/>
              <a:t> </a:t>
            </a:r>
            <a:r>
              <a:rPr lang="es-ES_tradnl" sz="1000" b="1" dirty="0" err="1"/>
              <a:t>cellulose</a:t>
            </a:r>
            <a:r>
              <a:rPr lang="es-ES_tradnl" sz="1000" b="1" dirty="0"/>
              <a:t>, </a:t>
            </a:r>
            <a:r>
              <a:rPr lang="es-ES_tradnl" sz="1000" b="1" dirty="0" err="1"/>
              <a:t>why</a:t>
            </a:r>
            <a:r>
              <a:rPr lang="es-ES_tradnl" sz="1000" b="1" dirty="0"/>
              <a:t> </a:t>
            </a:r>
            <a:r>
              <a:rPr lang="es-ES_tradnl" sz="1000" b="1" dirty="0" err="1"/>
              <a:t>is</a:t>
            </a:r>
            <a:r>
              <a:rPr lang="es-ES_tradnl" sz="1000" b="1" dirty="0"/>
              <a:t> </a:t>
            </a:r>
            <a:r>
              <a:rPr lang="es-ES_tradnl" sz="1000" b="1" dirty="0" err="1"/>
              <a:t>it</a:t>
            </a:r>
            <a:r>
              <a:rPr lang="es-ES_tradnl" sz="1000" b="1" dirty="0"/>
              <a:t> </a:t>
            </a:r>
            <a:r>
              <a:rPr lang="es-ES_tradnl" sz="1000" b="1" dirty="0" err="1"/>
              <a:t>important</a:t>
            </a:r>
            <a:r>
              <a:rPr lang="es-ES_tradnl" sz="1000" b="1" dirty="0"/>
              <a:t>? </a:t>
            </a:r>
            <a:r>
              <a:rPr lang="es-ES_tradnl" sz="1000" b="1" dirty="0" err="1"/>
              <a:t>Cellulose</a:t>
            </a:r>
            <a:r>
              <a:rPr lang="es-ES_tradnl" sz="1000" b="1" dirty="0"/>
              <a:t> </a:t>
            </a:r>
            <a:r>
              <a:rPr lang="es-ES_tradnl" sz="1000" b="1" dirty="0" err="1"/>
              <a:t>is</a:t>
            </a:r>
            <a:r>
              <a:rPr lang="es-ES_tradnl" sz="1000" b="1" dirty="0"/>
              <a:t> </a:t>
            </a:r>
            <a:r>
              <a:rPr lang="es-ES_tradnl" sz="1000" b="1" dirty="0" err="1"/>
              <a:t>all</a:t>
            </a:r>
            <a:r>
              <a:rPr lang="es-ES_tradnl" sz="1000" b="1" dirty="0"/>
              <a:t> </a:t>
            </a:r>
            <a:r>
              <a:rPr lang="es-ES_tradnl" sz="1000" b="1" dirty="0" err="1"/>
              <a:t>around</a:t>
            </a:r>
            <a:r>
              <a:rPr lang="es-ES_tradnl" sz="1000" b="1" dirty="0"/>
              <a:t> </a:t>
            </a:r>
            <a:r>
              <a:rPr lang="es-ES_tradnl" sz="1000" b="1" dirty="0" err="1"/>
              <a:t>us</a:t>
            </a:r>
            <a:r>
              <a:rPr lang="es-ES_tradnl" sz="1000" b="1" dirty="0"/>
              <a:t> _ </a:t>
            </a:r>
            <a:r>
              <a:rPr lang="es-ES_tradnl" sz="1000" b="1" dirty="0" err="1"/>
              <a:t>we</a:t>
            </a:r>
            <a:r>
              <a:rPr lang="es-ES_tradnl" sz="1000" b="1" dirty="0"/>
              <a:t> </a:t>
            </a:r>
            <a:r>
              <a:rPr lang="es-ES_tradnl" sz="1000" b="1" dirty="0" err="1"/>
              <a:t>wear</a:t>
            </a:r>
            <a:r>
              <a:rPr lang="es-ES_tradnl" sz="1000" b="1" dirty="0"/>
              <a:t> </a:t>
            </a:r>
            <a:r>
              <a:rPr lang="es-ES_tradnl" sz="1000" b="1" dirty="0" err="1"/>
              <a:t>it</a:t>
            </a:r>
            <a:r>
              <a:rPr lang="es-ES_tradnl" sz="1000" b="1" dirty="0"/>
              <a:t>, </a:t>
            </a:r>
            <a:r>
              <a:rPr lang="es-ES_tradnl" sz="1000" b="1" dirty="0" err="1"/>
              <a:t>eat</a:t>
            </a:r>
            <a:r>
              <a:rPr lang="es-ES_tradnl" sz="1000" b="1" dirty="0"/>
              <a:t> </a:t>
            </a:r>
            <a:r>
              <a:rPr lang="es-ES_tradnl" sz="1000" b="1" dirty="0" err="1"/>
              <a:t>it</a:t>
            </a:r>
            <a:r>
              <a:rPr lang="es-ES_tradnl" sz="1000" b="1" dirty="0"/>
              <a:t>, </a:t>
            </a:r>
            <a:r>
              <a:rPr lang="es-ES_tradnl" sz="1000" b="1" dirty="0" err="1"/>
              <a:t>build</a:t>
            </a:r>
            <a:r>
              <a:rPr lang="es-ES_tradnl" sz="1000" b="1" dirty="0"/>
              <a:t> </a:t>
            </a:r>
            <a:r>
              <a:rPr lang="es-ES_tradnl" sz="1000" b="1" dirty="0" err="1"/>
              <a:t>with</a:t>
            </a:r>
            <a:r>
              <a:rPr lang="es-ES_tradnl" sz="1000" b="1" dirty="0"/>
              <a:t> </a:t>
            </a:r>
            <a:r>
              <a:rPr lang="es-ES_tradnl" sz="1000" b="1" dirty="0" err="1"/>
              <a:t>it</a:t>
            </a:r>
            <a:r>
              <a:rPr lang="es-ES_tradnl" sz="1000" b="1" dirty="0"/>
              <a:t>, </a:t>
            </a:r>
            <a:r>
              <a:rPr lang="es-ES_tradnl" sz="1000" b="1" dirty="0" err="1"/>
              <a:t>print</a:t>
            </a:r>
            <a:r>
              <a:rPr lang="es-ES_tradnl" sz="1000" b="1" dirty="0"/>
              <a:t> </a:t>
            </a:r>
            <a:r>
              <a:rPr lang="es-ES_tradnl" sz="1000" b="1" dirty="0" err="1"/>
              <a:t>on</a:t>
            </a:r>
            <a:r>
              <a:rPr lang="es-ES_tradnl" sz="1000" b="1" dirty="0"/>
              <a:t> </a:t>
            </a:r>
            <a:r>
              <a:rPr lang="es-ES_tradnl" sz="1000" b="1" dirty="0" err="1"/>
              <a:t>it</a:t>
            </a:r>
            <a:r>
              <a:rPr lang="es-ES_tradnl" sz="1000" b="1" dirty="0"/>
              <a:t>, </a:t>
            </a:r>
            <a:r>
              <a:rPr lang="es-ES_tradnl" sz="1000" b="1" dirty="0" err="1"/>
              <a:t>burn</a:t>
            </a:r>
            <a:r>
              <a:rPr lang="es-ES_tradnl" sz="1000" b="1" dirty="0"/>
              <a:t> </a:t>
            </a:r>
            <a:r>
              <a:rPr lang="es-ES_tradnl" sz="1000" b="1" dirty="0" err="1"/>
              <a:t>it</a:t>
            </a:r>
            <a:r>
              <a:rPr lang="es-ES_tradnl" sz="1000" b="1" dirty="0"/>
              <a:t>. And </a:t>
            </a:r>
            <a:r>
              <a:rPr lang="es-ES_tradnl" sz="1000" b="1" dirty="0" err="1"/>
              <a:t>yet</a:t>
            </a:r>
            <a:r>
              <a:rPr lang="es-ES_tradnl" sz="1000" b="1" dirty="0"/>
              <a:t>, </a:t>
            </a:r>
            <a:r>
              <a:rPr lang="es-ES_tradnl" sz="1000" b="1" dirty="0" err="1"/>
              <a:t>who</a:t>
            </a:r>
            <a:r>
              <a:rPr lang="es-ES_tradnl" sz="1000" b="1" dirty="0"/>
              <a:t> </a:t>
            </a:r>
            <a:r>
              <a:rPr lang="es-ES_tradnl" sz="1000" b="1" dirty="0" err="1"/>
              <a:t>even</a:t>
            </a:r>
            <a:r>
              <a:rPr lang="es-ES_tradnl" sz="1000" b="1" dirty="0"/>
              <a:t> </a:t>
            </a:r>
            <a:r>
              <a:rPr lang="es-ES_tradnl" sz="1000" b="1" dirty="0" err="1"/>
              <a:t>thinks</a:t>
            </a:r>
            <a:r>
              <a:rPr lang="es-ES_tradnl" sz="1000" b="1" dirty="0"/>
              <a:t> </a:t>
            </a:r>
            <a:r>
              <a:rPr lang="es-ES_tradnl" sz="1000" b="1" dirty="0" err="1"/>
              <a:t>about</a:t>
            </a:r>
            <a:r>
              <a:rPr lang="es-ES_tradnl" sz="1000" b="1" dirty="0"/>
              <a:t> </a:t>
            </a:r>
            <a:r>
              <a:rPr lang="es-ES_tradnl" sz="1000" b="1" dirty="0" err="1"/>
              <a:t>it</a:t>
            </a:r>
            <a:r>
              <a:rPr lang="es-ES_tradnl" sz="1000" b="1" dirty="0"/>
              <a:t> </a:t>
            </a:r>
            <a:r>
              <a:rPr lang="es-ES_tradnl" sz="1000" b="1" dirty="0" err="1"/>
              <a:t>or</a:t>
            </a:r>
            <a:r>
              <a:rPr lang="es-ES_tradnl" sz="1000" b="1" dirty="0"/>
              <a:t> </a:t>
            </a:r>
            <a:r>
              <a:rPr lang="es-ES_tradnl" sz="1000" b="1" dirty="0" err="1"/>
              <a:t>knows</a:t>
            </a:r>
            <a:r>
              <a:rPr lang="es-ES_tradnl" sz="1000" b="1" dirty="0"/>
              <a:t> </a:t>
            </a:r>
            <a:r>
              <a:rPr lang="es-ES_tradnl" sz="1000" b="1" dirty="0" err="1"/>
              <a:t>what</a:t>
            </a:r>
            <a:r>
              <a:rPr lang="es-ES_tradnl" sz="1000" b="1" dirty="0"/>
              <a:t> </a:t>
            </a:r>
            <a:r>
              <a:rPr lang="es-ES_tradnl" sz="1000" b="1" dirty="0" err="1"/>
              <a:t>it</a:t>
            </a:r>
            <a:r>
              <a:rPr lang="es-ES_tradnl" sz="1000" b="1" dirty="0"/>
              <a:t> </a:t>
            </a:r>
            <a:r>
              <a:rPr lang="es-ES_tradnl" sz="1000" b="1" dirty="0" err="1"/>
              <a:t>is</a:t>
            </a:r>
            <a:r>
              <a:rPr lang="es-ES_tradnl" sz="1000" b="1" dirty="0"/>
              <a:t>?</a:t>
            </a:r>
          </a:p>
          <a:p>
            <a:r>
              <a:rPr lang="es-ES_tradnl" sz="1000" b="1" dirty="0" err="1"/>
              <a:t>Cellulose</a:t>
            </a:r>
            <a:r>
              <a:rPr lang="es-ES_tradnl" sz="1000" b="1" dirty="0"/>
              <a:t> </a:t>
            </a:r>
            <a:r>
              <a:rPr lang="es-ES_tradnl" sz="1000" b="1" dirty="0" err="1"/>
              <a:t>is</a:t>
            </a:r>
            <a:r>
              <a:rPr lang="es-ES_tradnl" sz="1000" b="1" dirty="0"/>
              <a:t> </a:t>
            </a:r>
            <a:r>
              <a:rPr lang="es-ES_tradnl" sz="1000" b="1" dirty="0" err="1"/>
              <a:t>the</a:t>
            </a:r>
            <a:r>
              <a:rPr lang="es-ES_tradnl" sz="1000" b="1" dirty="0"/>
              <a:t> </a:t>
            </a:r>
            <a:r>
              <a:rPr lang="es-ES_tradnl" sz="1000" b="1" dirty="0" err="1"/>
              <a:t>most</a:t>
            </a:r>
            <a:r>
              <a:rPr lang="es-ES_tradnl" sz="1000" b="1" dirty="0"/>
              <a:t> </a:t>
            </a:r>
            <a:r>
              <a:rPr lang="es-ES_tradnl" sz="1000" b="1" dirty="0" err="1"/>
              <a:t>abundant</a:t>
            </a:r>
            <a:r>
              <a:rPr lang="es-ES_tradnl" sz="1000" b="1" dirty="0"/>
              <a:t> </a:t>
            </a:r>
            <a:r>
              <a:rPr lang="es-ES_tradnl" sz="1000" b="1" dirty="0" err="1"/>
              <a:t>renewable</a:t>
            </a:r>
            <a:r>
              <a:rPr lang="es-ES_tradnl" sz="1000" b="1" dirty="0"/>
              <a:t> </a:t>
            </a:r>
            <a:r>
              <a:rPr lang="es-ES_tradnl" sz="1000" b="1" dirty="0" err="1"/>
              <a:t>resource</a:t>
            </a:r>
            <a:r>
              <a:rPr lang="es-ES_tradnl" sz="1000" b="1" dirty="0"/>
              <a:t> in </a:t>
            </a:r>
            <a:r>
              <a:rPr lang="es-ES_tradnl" sz="1000" b="1" dirty="0" err="1"/>
              <a:t>the</a:t>
            </a:r>
            <a:r>
              <a:rPr lang="es-ES_tradnl" sz="1000" b="1" dirty="0"/>
              <a:t> </a:t>
            </a:r>
            <a:r>
              <a:rPr lang="es-ES_tradnl" sz="1000" b="1" dirty="0" err="1"/>
              <a:t>biosphere</a:t>
            </a:r>
            <a:r>
              <a:rPr lang="es-ES_tradnl" sz="1000" b="1" dirty="0"/>
              <a:t>. </a:t>
            </a:r>
            <a:r>
              <a:rPr lang="es-ES_tradnl" sz="1000" b="1" dirty="0" err="1"/>
              <a:t>It</a:t>
            </a:r>
            <a:r>
              <a:rPr lang="es-ES_tradnl" sz="1000" b="1" dirty="0"/>
              <a:t> </a:t>
            </a:r>
            <a:r>
              <a:rPr lang="es-ES_tradnl" sz="1000" b="1" dirty="0" err="1"/>
              <a:t>is</a:t>
            </a:r>
            <a:r>
              <a:rPr lang="es-ES_tradnl" sz="1000" b="1" dirty="0"/>
              <a:t> </a:t>
            </a:r>
            <a:r>
              <a:rPr lang="es-ES_tradnl" sz="1000" b="1" dirty="0" err="1"/>
              <a:t>estimated</a:t>
            </a:r>
            <a:r>
              <a:rPr lang="es-ES_tradnl" sz="1000" b="1" dirty="0"/>
              <a:t> </a:t>
            </a:r>
            <a:r>
              <a:rPr lang="es-ES_tradnl" sz="1000" b="1" dirty="0" err="1"/>
              <a:t>that</a:t>
            </a:r>
            <a:r>
              <a:rPr lang="es-ES_tradnl" sz="1000" b="1" dirty="0"/>
              <a:t> </a:t>
            </a:r>
            <a:r>
              <a:rPr lang="es-ES_tradnl" sz="1000" b="1" dirty="0" err="1"/>
              <a:t>plants</a:t>
            </a:r>
            <a:r>
              <a:rPr lang="es-ES_tradnl" sz="1000" b="1" dirty="0"/>
              <a:t> </a:t>
            </a:r>
            <a:r>
              <a:rPr lang="es-ES_tradnl" sz="1000" b="1" dirty="0" err="1"/>
              <a:t>synthesize</a:t>
            </a:r>
            <a:r>
              <a:rPr lang="es-ES_tradnl" sz="1000" b="1" dirty="0"/>
              <a:t> ten-</a:t>
            </a:r>
            <a:r>
              <a:rPr lang="es-ES_tradnl" sz="1000" b="1" dirty="0" err="1"/>
              <a:t>thousand</a:t>
            </a:r>
            <a:r>
              <a:rPr lang="es-ES_tradnl" sz="1000" b="1" dirty="0"/>
              <a:t>-</a:t>
            </a:r>
            <a:r>
              <a:rPr lang="es-ES_tradnl" sz="1000" b="1" dirty="0" err="1"/>
              <a:t>billion</a:t>
            </a:r>
            <a:r>
              <a:rPr lang="es-ES_tradnl" sz="1000" b="1" dirty="0"/>
              <a:t> </a:t>
            </a:r>
            <a:r>
              <a:rPr lang="es-ES_tradnl" sz="1000" b="1" dirty="0" err="1"/>
              <a:t>tons</a:t>
            </a:r>
            <a:r>
              <a:rPr lang="es-ES_tradnl" sz="1000" b="1" dirty="0"/>
              <a:t> of </a:t>
            </a:r>
            <a:r>
              <a:rPr lang="es-ES_tradnl" sz="1000" b="1" dirty="0" err="1"/>
              <a:t>it</a:t>
            </a:r>
            <a:r>
              <a:rPr lang="es-ES_tradnl" sz="1000" b="1" dirty="0"/>
              <a:t> </a:t>
            </a:r>
            <a:r>
              <a:rPr lang="es-ES_tradnl" sz="1000" b="1" dirty="0" err="1"/>
              <a:t>annually</a:t>
            </a:r>
            <a:r>
              <a:rPr lang="es-ES_tradnl" sz="1000" b="1" dirty="0"/>
              <a:t>. </a:t>
            </a:r>
            <a:r>
              <a:rPr lang="es-ES_tradnl" sz="1000" b="1" dirty="0" err="1"/>
              <a:t>Land</a:t>
            </a:r>
            <a:r>
              <a:rPr lang="es-ES_tradnl" sz="1000" b="1" dirty="0"/>
              <a:t> </a:t>
            </a:r>
            <a:r>
              <a:rPr lang="es-ES_tradnl" sz="1000" b="1" dirty="0" err="1"/>
              <a:t>plants</a:t>
            </a:r>
            <a:r>
              <a:rPr lang="es-ES_tradnl" sz="1000" b="1" dirty="0"/>
              <a:t> </a:t>
            </a:r>
            <a:r>
              <a:rPr lang="es-ES_tradnl" sz="1000" b="1" dirty="0" err="1"/>
              <a:t>all</a:t>
            </a:r>
            <a:r>
              <a:rPr lang="es-ES_tradnl" sz="1000" b="1" dirty="0"/>
              <a:t> </a:t>
            </a:r>
            <a:r>
              <a:rPr lang="es-ES_tradnl" sz="1000" b="1" dirty="0" err="1"/>
              <a:t>synthesize</a:t>
            </a:r>
            <a:r>
              <a:rPr lang="es-ES_tradnl" sz="1000" b="1" dirty="0"/>
              <a:t> </a:t>
            </a:r>
            <a:r>
              <a:rPr lang="es-ES_tradnl" sz="1000" b="1" dirty="0" err="1"/>
              <a:t>abundant</a:t>
            </a:r>
            <a:r>
              <a:rPr lang="es-ES_tradnl" sz="1000" b="1" dirty="0"/>
              <a:t> </a:t>
            </a:r>
            <a:r>
              <a:rPr lang="es-ES_tradnl" sz="1000" b="1" dirty="0" err="1"/>
              <a:t>cellulose</a:t>
            </a:r>
            <a:r>
              <a:rPr lang="es-ES_tradnl" sz="1000" b="1" dirty="0"/>
              <a:t>. In </a:t>
            </a:r>
            <a:r>
              <a:rPr lang="es-ES_tradnl" sz="1000" b="1" dirty="0" err="1"/>
              <a:t>addition</a:t>
            </a:r>
            <a:r>
              <a:rPr lang="es-ES_tradnl" sz="1000" b="1" dirty="0"/>
              <a:t>, </a:t>
            </a:r>
            <a:r>
              <a:rPr lang="es-ES_tradnl" sz="1000" b="1" dirty="0" err="1"/>
              <a:t>cellulose</a:t>
            </a:r>
            <a:r>
              <a:rPr lang="es-ES_tradnl" sz="1000" b="1" dirty="0"/>
              <a:t> </a:t>
            </a:r>
            <a:r>
              <a:rPr lang="es-ES_tradnl" sz="1000" b="1" dirty="0" err="1"/>
              <a:t>is</a:t>
            </a:r>
            <a:r>
              <a:rPr lang="es-ES_tradnl" sz="1000" b="1" dirty="0"/>
              <a:t> </a:t>
            </a:r>
            <a:r>
              <a:rPr lang="es-ES_tradnl" sz="1000" b="1" dirty="0" err="1"/>
              <a:t>made</a:t>
            </a:r>
            <a:r>
              <a:rPr lang="es-ES_tradnl" sz="1000" b="1" dirty="0"/>
              <a:t> </a:t>
            </a:r>
            <a:r>
              <a:rPr lang="es-ES_tradnl" sz="1000" b="1" dirty="0" err="1"/>
              <a:t>by</a:t>
            </a:r>
            <a:r>
              <a:rPr lang="es-ES_tradnl" sz="1000" b="1" dirty="0"/>
              <a:t> </a:t>
            </a:r>
            <a:r>
              <a:rPr lang="es-ES_tradnl" sz="1000" b="1" dirty="0" err="1"/>
              <a:t>many</a:t>
            </a:r>
            <a:r>
              <a:rPr lang="es-ES_tradnl" sz="1000" b="1" dirty="0"/>
              <a:t> </a:t>
            </a:r>
            <a:r>
              <a:rPr lang="es-ES_tradnl" sz="1000" b="1" dirty="0" err="1"/>
              <a:t>algae</a:t>
            </a:r>
            <a:r>
              <a:rPr lang="es-ES_tradnl" sz="1000" b="1" dirty="0"/>
              <a:t>, a </a:t>
            </a:r>
            <a:r>
              <a:rPr lang="es-ES_tradnl" sz="1000" b="1" dirty="0" err="1"/>
              <a:t>few</a:t>
            </a:r>
            <a:r>
              <a:rPr lang="es-ES_tradnl" sz="1000" b="1" dirty="0"/>
              <a:t> bacteria (</a:t>
            </a:r>
            <a:r>
              <a:rPr lang="es-ES_tradnl" sz="1000" b="1" dirty="0" err="1"/>
              <a:t>e.g.</a:t>
            </a:r>
            <a:r>
              <a:rPr lang="es-ES_tradnl" sz="1000" b="1" dirty="0"/>
              <a:t> </a:t>
            </a:r>
            <a:r>
              <a:rPr lang="es-ES_tradnl" sz="1000" b="1" i="1" dirty="0" err="1"/>
              <a:t>Acetobacter</a:t>
            </a:r>
            <a:r>
              <a:rPr lang="es-ES_tradnl" sz="1000" b="1" i="1" dirty="0"/>
              <a:t> </a:t>
            </a:r>
            <a:r>
              <a:rPr lang="es-ES_tradnl" sz="1000" b="1" i="1" dirty="0" err="1"/>
              <a:t>xylinum</a:t>
            </a:r>
            <a:r>
              <a:rPr lang="es-ES_tradnl" sz="1000" b="1" i="1" dirty="0"/>
              <a:t> </a:t>
            </a:r>
            <a:r>
              <a:rPr lang="es-ES_tradnl" sz="1000" b="1" dirty="0"/>
              <a:t>and </a:t>
            </a:r>
            <a:r>
              <a:rPr lang="es-ES_tradnl" sz="1000" b="1" i="1" dirty="0" err="1"/>
              <a:t>Agrobacterium</a:t>
            </a:r>
            <a:r>
              <a:rPr lang="es-ES_tradnl" sz="1000" b="1" i="1" dirty="0"/>
              <a:t> </a:t>
            </a:r>
            <a:r>
              <a:rPr lang="es-ES_tradnl" sz="1000" b="1" i="1" dirty="0" err="1"/>
              <a:t>tumefaciens</a:t>
            </a:r>
            <a:r>
              <a:rPr lang="es-ES_tradnl" sz="1000" b="1" dirty="0"/>
              <a:t>), </a:t>
            </a:r>
            <a:r>
              <a:rPr lang="es-ES_tradnl" sz="1000" b="1" dirty="0" err="1"/>
              <a:t>some</a:t>
            </a:r>
            <a:r>
              <a:rPr lang="es-ES_tradnl" sz="1000" b="1" dirty="0"/>
              <a:t> </a:t>
            </a:r>
            <a:r>
              <a:rPr lang="es-ES_tradnl" sz="1000" b="1" dirty="0" err="1"/>
              <a:t>fungi</a:t>
            </a:r>
            <a:r>
              <a:rPr lang="es-ES_tradnl" sz="1000" b="1" dirty="0"/>
              <a:t>, </a:t>
            </a:r>
            <a:r>
              <a:rPr lang="es-ES_tradnl" sz="1000" b="1" dirty="0" err="1"/>
              <a:t>numerous</a:t>
            </a:r>
            <a:r>
              <a:rPr lang="es-ES_tradnl" sz="1000" b="1" dirty="0"/>
              <a:t> </a:t>
            </a:r>
            <a:r>
              <a:rPr lang="es-ES_tradnl" sz="1000" b="1" dirty="0" err="1"/>
              <a:t>protozoa</a:t>
            </a:r>
            <a:r>
              <a:rPr lang="es-ES_tradnl" sz="1000" b="1" dirty="0"/>
              <a:t> and </a:t>
            </a:r>
            <a:r>
              <a:rPr lang="es-ES_tradnl" sz="1000" b="1" dirty="0" err="1"/>
              <a:t>even</a:t>
            </a:r>
            <a:r>
              <a:rPr lang="es-ES_tradnl" sz="1000" b="1" dirty="0"/>
              <a:t> </a:t>
            </a:r>
            <a:r>
              <a:rPr lang="es-ES_tradnl" sz="1000" b="1" dirty="0" err="1"/>
              <a:t>by</a:t>
            </a:r>
            <a:r>
              <a:rPr lang="es-ES_tradnl" sz="1000" b="1" dirty="0"/>
              <a:t> </a:t>
            </a:r>
            <a:r>
              <a:rPr lang="es-ES_tradnl" sz="1000" b="1" dirty="0" err="1"/>
              <a:t>members</a:t>
            </a:r>
            <a:r>
              <a:rPr lang="es-ES_tradnl" sz="1000" b="1" dirty="0"/>
              <a:t> of </a:t>
            </a:r>
            <a:r>
              <a:rPr lang="es-ES_tradnl" sz="1000" b="1" dirty="0" err="1"/>
              <a:t>one</a:t>
            </a:r>
            <a:r>
              <a:rPr lang="es-ES_tradnl" sz="1000" b="1" dirty="0"/>
              <a:t> marine </a:t>
            </a:r>
            <a:r>
              <a:rPr lang="es-ES_tradnl" sz="1000" b="1" dirty="0" err="1"/>
              <a:t>vertebrate</a:t>
            </a:r>
            <a:r>
              <a:rPr lang="es-ES_tradnl" sz="1000" b="1" dirty="0"/>
              <a:t> </a:t>
            </a:r>
            <a:r>
              <a:rPr lang="es-ES_tradnl" sz="1000" b="1" dirty="0" err="1"/>
              <a:t>subphylum</a:t>
            </a:r>
            <a:r>
              <a:rPr lang="es-ES_tradnl" sz="1000" b="1" dirty="0"/>
              <a:t>, </a:t>
            </a:r>
            <a:r>
              <a:rPr lang="es-ES_tradnl" sz="1000" b="1" dirty="0" err="1"/>
              <a:t>the</a:t>
            </a:r>
            <a:r>
              <a:rPr lang="es-ES_tradnl" sz="1000" b="1" dirty="0"/>
              <a:t> </a:t>
            </a:r>
            <a:r>
              <a:rPr lang="es-ES_tradnl" sz="1000" b="1" dirty="0" err="1"/>
              <a:t>tunicates</a:t>
            </a:r>
            <a:r>
              <a:rPr lang="es-ES_tradnl" sz="1000" b="1" dirty="0"/>
              <a:t>.</a:t>
            </a:r>
          </a:p>
          <a:p>
            <a:r>
              <a:rPr lang="es-ES_tradnl" sz="1000" b="1" dirty="0" err="1"/>
              <a:t>Cellulose</a:t>
            </a:r>
            <a:r>
              <a:rPr lang="es-ES_tradnl" sz="1000" b="1" dirty="0"/>
              <a:t> </a:t>
            </a:r>
            <a:r>
              <a:rPr lang="es-ES_tradnl" sz="1000" b="1" dirty="0" err="1"/>
              <a:t>occupies</a:t>
            </a:r>
            <a:r>
              <a:rPr lang="es-ES_tradnl" sz="1000" b="1" dirty="0"/>
              <a:t> a </a:t>
            </a:r>
            <a:r>
              <a:rPr lang="es-ES_tradnl" sz="1000" b="1" dirty="0" err="1"/>
              <a:t>dominant</a:t>
            </a:r>
            <a:r>
              <a:rPr lang="es-ES_tradnl" sz="1000" b="1" dirty="0"/>
              <a:t> place in </a:t>
            </a:r>
            <a:r>
              <a:rPr lang="es-ES_tradnl" sz="1000" b="1" dirty="0" err="1"/>
              <a:t>nature</a:t>
            </a:r>
            <a:r>
              <a:rPr lang="es-ES_tradnl" sz="1000" b="1" dirty="0"/>
              <a:t> </a:t>
            </a:r>
            <a:r>
              <a:rPr lang="es-ES_tradnl" sz="1000" b="1" dirty="0" err="1"/>
              <a:t>because</a:t>
            </a:r>
            <a:r>
              <a:rPr lang="es-ES_tradnl" sz="1000" b="1" dirty="0"/>
              <a:t> </a:t>
            </a:r>
            <a:r>
              <a:rPr lang="es-ES_tradnl" sz="1000" b="1" dirty="0" err="1"/>
              <a:t>it</a:t>
            </a:r>
            <a:r>
              <a:rPr lang="es-ES_tradnl" sz="1000" b="1" dirty="0"/>
              <a:t> </a:t>
            </a:r>
            <a:r>
              <a:rPr lang="es-ES_tradnl" sz="1000" b="1" dirty="0" err="1"/>
              <a:t>is</a:t>
            </a:r>
            <a:r>
              <a:rPr lang="es-ES_tradnl" sz="1000" b="1" dirty="0"/>
              <a:t> </a:t>
            </a:r>
            <a:r>
              <a:rPr lang="es-ES_tradnl" sz="1000" b="1" dirty="0" err="1"/>
              <a:t>the</a:t>
            </a:r>
            <a:r>
              <a:rPr lang="es-ES_tradnl" sz="1000" b="1" dirty="0"/>
              <a:t> </a:t>
            </a:r>
            <a:r>
              <a:rPr lang="es-ES_tradnl" sz="1000" b="1" dirty="0" err="1"/>
              <a:t>major</a:t>
            </a:r>
            <a:r>
              <a:rPr lang="es-ES_tradnl" sz="1000" b="1" dirty="0"/>
              <a:t> </a:t>
            </a:r>
            <a:r>
              <a:rPr lang="es-ES_tradnl" sz="1000" b="1" dirty="0" err="1"/>
              <a:t>structural</a:t>
            </a:r>
            <a:r>
              <a:rPr lang="es-ES_tradnl" sz="1000" b="1" dirty="0"/>
              <a:t> </a:t>
            </a:r>
            <a:r>
              <a:rPr lang="es-ES_tradnl" sz="1000" b="1" dirty="0" err="1"/>
              <a:t>component</a:t>
            </a:r>
            <a:r>
              <a:rPr lang="es-ES_tradnl" sz="1000" b="1" dirty="0"/>
              <a:t> of </a:t>
            </a:r>
            <a:r>
              <a:rPr lang="es-ES_tradnl" sz="1000" b="1" dirty="0" err="1"/>
              <a:t>the</a:t>
            </a:r>
            <a:r>
              <a:rPr lang="es-ES_tradnl" sz="1000" b="1" dirty="0"/>
              <a:t> </a:t>
            </a:r>
            <a:r>
              <a:rPr lang="es-ES_tradnl" sz="1000" b="1" dirty="0" err="1"/>
              <a:t>walls</a:t>
            </a:r>
            <a:r>
              <a:rPr lang="es-ES_tradnl" sz="1000" b="1" dirty="0"/>
              <a:t> </a:t>
            </a:r>
            <a:r>
              <a:rPr lang="es-ES_tradnl" sz="1000" b="1" dirty="0" err="1"/>
              <a:t>that</a:t>
            </a:r>
            <a:r>
              <a:rPr lang="es-ES_tradnl" sz="1000" b="1" dirty="0"/>
              <a:t> </a:t>
            </a:r>
            <a:r>
              <a:rPr lang="es-ES_tradnl" sz="1000" b="1" dirty="0" err="1"/>
              <a:t>surround</a:t>
            </a:r>
            <a:r>
              <a:rPr lang="es-ES_tradnl" sz="1000" b="1" dirty="0"/>
              <a:t> </a:t>
            </a:r>
            <a:r>
              <a:rPr lang="es-ES_tradnl" sz="1000" b="1" dirty="0" err="1"/>
              <a:t>plant</a:t>
            </a:r>
            <a:r>
              <a:rPr lang="es-ES_tradnl" sz="1000" b="1" dirty="0"/>
              <a:t> </a:t>
            </a:r>
            <a:r>
              <a:rPr lang="es-ES_tradnl" sz="1000" b="1" dirty="0" err="1"/>
              <a:t>cells</a:t>
            </a:r>
            <a:r>
              <a:rPr lang="es-ES_tradnl" sz="1000" b="1" dirty="0"/>
              <a:t> (Fig. 1). </a:t>
            </a:r>
            <a:r>
              <a:rPr lang="es-ES_tradnl" sz="1000" b="1" dirty="0" err="1"/>
              <a:t>These</a:t>
            </a:r>
            <a:r>
              <a:rPr lang="es-ES_tradnl" sz="1000" b="1" dirty="0"/>
              <a:t> </a:t>
            </a:r>
            <a:r>
              <a:rPr lang="es-ES_tradnl" sz="1000" b="1" dirty="0" err="1"/>
              <a:t>walls</a:t>
            </a:r>
            <a:r>
              <a:rPr lang="es-ES_tradnl" sz="1000" b="1" dirty="0"/>
              <a:t> </a:t>
            </a:r>
            <a:r>
              <a:rPr lang="es-ES_tradnl" sz="1000" b="1" dirty="0" err="1"/>
              <a:t>provide</a:t>
            </a:r>
            <a:r>
              <a:rPr lang="es-ES_tradnl" sz="1000" b="1" dirty="0"/>
              <a:t> </a:t>
            </a:r>
            <a:r>
              <a:rPr lang="es-ES_tradnl" sz="1000" b="1" dirty="0" err="1"/>
              <a:t>the</a:t>
            </a:r>
            <a:r>
              <a:rPr lang="es-ES_tradnl" sz="1000" b="1" dirty="0"/>
              <a:t> </a:t>
            </a:r>
            <a:r>
              <a:rPr lang="es-ES_tradnl" sz="1000" b="1" dirty="0" err="1"/>
              <a:t>structure</a:t>
            </a:r>
            <a:r>
              <a:rPr lang="es-ES_tradnl" sz="1000" b="1" dirty="0"/>
              <a:t> and </a:t>
            </a:r>
            <a:r>
              <a:rPr lang="es-ES_tradnl" sz="1000" b="1" dirty="0" err="1"/>
              <a:t>strength</a:t>
            </a:r>
            <a:r>
              <a:rPr lang="es-ES_tradnl" sz="1000" b="1" dirty="0"/>
              <a:t> of </a:t>
            </a:r>
            <a:r>
              <a:rPr lang="es-ES_tradnl" sz="1000" b="1" dirty="0" err="1"/>
              <a:t>plants</a:t>
            </a:r>
            <a:r>
              <a:rPr lang="es-ES_tradnl" sz="1000" b="1" dirty="0"/>
              <a:t>, </a:t>
            </a:r>
            <a:r>
              <a:rPr lang="es-ES_tradnl" sz="1000" b="1" dirty="0" err="1"/>
              <a:t>serving</a:t>
            </a:r>
            <a:r>
              <a:rPr lang="es-ES_tradnl" sz="1000" b="1" dirty="0"/>
              <a:t> as </a:t>
            </a:r>
            <a:r>
              <a:rPr lang="es-ES_tradnl" sz="1000" b="1" dirty="0" err="1"/>
              <a:t>an</a:t>
            </a:r>
            <a:r>
              <a:rPr lang="es-ES_tradnl" sz="1000" b="1" dirty="0"/>
              <a:t> </a:t>
            </a:r>
            <a:r>
              <a:rPr lang="es-ES_tradnl" sz="1000" b="1" dirty="0" err="1"/>
              <a:t>all-pervasive</a:t>
            </a:r>
            <a:r>
              <a:rPr lang="es-ES_tradnl" sz="1000" b="1" dirty="0"/>
              <a:t> </a:t>
            </a:r>
            <a:r>
              <a:rPr lang="es-ES_tradnl" sz="1000" b="1" dirty="0" err="1"/>
              <a:t>skeleton</a:t>
            </a:r>
            <a:r>
              <a:rPr lang="es-ES_tradnl" sz="1000" b="1" dirty="0"/>
              <a:t> </a:t>
            </a:r>
            <a:r>
              <a:rPr lang="es-ES_tradnl" sz="1000" b="1" dirty="0" err="1"/>
              <a:t>without</a:t>
            </a:r>
            <a:r>
              <a:rPr lang="es-ES_tradnl" sz="1000" b="1" dirty="0"/>
              <a:t> </a:t>
            </a:r>
            <a:r>
              <a:rPr lang="es-ES_tradnl" sz="1000" b="1" dirty="0" err="1"/>
              <a:t>which</a:t>
            </a:r>
            <a:r>
              <a:rPr lang="es-ES_tradnl" sz="1000" b="1" dirty="0"/>
              <a:t> </a:t>
            </a:r>
            <a:r>
              <a:rPr lang="es-ES_tradnl" sz="1000" b="1" dirty="0" err="1"/>
              <a:t>plants</a:t>
            </a:r>
            <a:r>
              <a:rPr lang="es-ES_tradnl" sz="1000" b="1" dirty="0"/>
              <a:t> </a:t>
            </a:r>
            <a:r>
              <a:rPr lang="es-ES_tradnl" sz="1000" b="1" dirty="0" err="1"/>
              <a:t>could</a:t>
            </a:r>
            <a:r>
              <a:rPr lang="es-ES_tradnl" sz="1000" b="1" dirty="0"/>
              <a:t> </a:t>
            </a:r>
            <a:r>
              <a:rPr lang="es-ES_tradnl" sz="1000" b="1" dirty="0" err="1"/>
              <a:t>not</a:t>
            </a:r>
            <a:r>
              <a:rPr lang="es-ES_tradnl" sz="1000" b="1" dirty="0"/>
              <a:t> stand </a:t>
            </a:r>
            <a:r>
              <a:rPr lang="es-ES_tradnl" sz="1000" b="1" dirty="0" err="1"/>
              <a:t>upright</a:t>
            </a:r>
            <a:r>
              <a:rPr lang="es-ES_tradnl" sz="1000" b="1" dirty="0"/>
              <a:t>. </a:t>
            </a:r>
            <a:r>
              <a:rPr lang="es-ES_tradnl" sz="1000" b="1" dirty="0" err="1"/>
              <a:t>The</a:t>
            </a:r>
            <a:r>
              <a:rPr lang="es-ES_tradnl" sz="1000" b="1" dirty="0"/>
              <a:t> </a:t>
            </a:r>
            <a:r>
              <a:rPr lang="es-ES_tradnl" sz="1000" b="1" dirty="0" err="1"/>
              <a:t>plant</a:t>
            </a:r>
            <a:r>
              <a:rPr lang="es-ES_tradnl" sz="1000" b="1" dirty="0"/>
              <a:t> </a:t>
            </a:r>
            <a:r>
              <a:rPr lang="es-ES_tradnl" sz="1000" b="1" dirty="0" err="1"/>
              <a:t>cell</a:t>
            </a:r>
            <a:r>
              <a:rPr lang="es-ES_tradnl" sz="1000" b="1" dirty="0"/>
              <a:t> </a:t>
            </a:r>
            <a:r>
              <a:rPr lang="es-ES_tradnl" sz="1000" b="1" dirty="0" err="1"/>
              <a:t>wall</a:t>
            </a:r>
            <a:r>
              <a:rPr lang="es-ES_tradnl" sz="1000" b="1" dirty="0"/>
              <a:t> </a:t>
            </a:r>
            <a:r>
              <a:rPr lang="es-ES_tradnl" sz="1000" b="1" dirty="0" err="1"/>
              <a:t>is</a:t>
            </a:r>
            <a:r>
              <a:rPr lang="es-ES_tradnl" sz="1000" b="1" dirty="0"/>
              <a:t> </a:t>
            </a:r>
            <a:r>
              <a:rPr lang="es-ES_tradnl" sz="1000" b="1" dirty="0" err="1"/>
              <a:t>often</a:t>
            </a:r>
            <a:r>
              <a:rPr lang="es-ES_tradnl" sz="1000" b="1" dirty="0"/>
              <a:t> </a:t>
            </a:r>
            <a:r>
              <a:rPr lang="es-ES_tradnl" sz="1000" b="1" dirty="0" err="1"/>
              <a:t>compared</a:t>
            </a:r>
            <a:r>
              <a:rPr lang="es-ES_tradnl" sz="1000" b="1" dirty="0"/>
              <a:t> in </a:t>
            </a:r>
            <a:r>
              <a:rPr lang="es-ES_tradnl" sz="1000" b="1" dirty="0" err="1"/>
              <a:t>terms</a:t>
            </a:r>
            <a:r>
              <a:rPr lang="es-ES_tradnl" sz="1000" b="1" dirty="0"/>
              <a:t> of </a:t>
            </a:r>
            <a:r>
              <a:rPr lang="es-ES_tradnl" sz="1000" b="1" dirty="0" err="1"/>
              <a:t>strength</a:t>
            </a:r>
            <a:r>
              <a:rPr lang="es-ES_tradnl" sz="1000" b="1" dirty="0"/>
              <a:t> </a:t>
            </a:r>
            <a:r>
              <a:rPr lang="es-ES_tradnl" sz="1000" b="1" dirty="0" err="1"/>
              <a:t>to</a:t>
            </a:r>
            <a:r>
              <a:rPr lang="es-ES_tradnl" sz="1000" b="1" dirty="0"/>
              <a:t> </a:t>
            </a:r>
            <a:r>
              <a:rPr lang="es-ES_tradnl" sz="1000" b="1" dirty="0" err="1"/>
              <a:t>reinforced</a:t>
            </a:r>
            <a:r>
              <a:rPr lang="es-ES_tradnl" sz="1000" b="1" dirty="0"/>
              <a:t> concrete, </a:t>
            </a:r>
            <a:r>
              <a:rPr lang="es-ES_tradnl" sz="1000" b="1" dirty="0" err="1"/>
              <a:t>with</a:t>
            </a:r>
            <a:r>
              <a:rPr lang="es-ES_tradnl" sz="1000" b="1" dirty="0"/>
              <a:t> </a:t>
            </a:r>
            <a:r>
              <a:rPr lang="es-ES_tradnl" sz="1000" b="1" dirty="0" err="1"/>
              <a:t>the</a:t>
            </a:r>
            <a:r>
              <a:rPr lang="es-ES_tradnl" sz="1000" b="1" dirty="0"/>
              <a:t> </a:t>
            </a:r>
            <a:r>
              <a:rPr lang="es-ES_tradnl" sz="1000" b="1" dirty="0" err="1"/>
              <a:t>cellulose</a:t>
            </a:r>
            <a:r>
              <a:rPr lang="es-ES_tradnl" sz="1000" b="1" dirty="0"/>
              <a:t> </a:t>
            </a:r>
            <a:r>
              <a:rPr lang="es-ES_tradnl" sz="1000" b="1" dirty="0" err="1"/>
              <a:t>filling</a:t>
            </a:r>
            <a:r>
              <a:rPr lang="es-ES_tradnl" sz="1000" b="1" dirty="0"/>
              <a:t> </a:t>
            </a:r>
            <a:r>
              <a:rPr lang="es-ES_tradnl" sz="1000" b="1" dirty="0" err="1"/>
              <a:t>the</a:t>
            </a:r>
            <a:r>
              <a:rPr lang="es-ES_tradnl" sz="1000" b="1" dirty="0"/>
              <a:t> role of </a:t>
            </a:r>
            <a:r>
              <a:rPr lang="es-ES_tradnl" sz="1000" b="1" dirty="0" err="1"/>
              <a:t>the</a:t>
            </a:r>
            <a:r>
              <a:rPr lang="es-ES_tradnl" sz="1000" b="1" dirty="0"/>
              <a:t> </a:t>
            </a:r>
            <a:r>
              <a:rPr lang="es-ES_tradnl" sz="1000" b="1" dirty="0" err="1"/>
              <a:t>reinforcing</a:t>
            </a:r>
            <a:r>
              <a:rPr lang="es-ES_tradnl" sz="1000" b="1" dirty="0"/>
              <a:t> </a:t>
            </a:r>
            <a:r>
              <a:rPr lang="es-ES_tradnl" sz="1000" b="1" dirty="0" err="1"/>
              <a:t>bars</a:t>
            </a:r>
            <a:r>
              <a:rPr lang="es-ES_tradnl" sz="1000" b="1" dirty="0"/>
              <a:t>. </a:t>
            </a:r>
            <a:r>
              <a:rPr lang="es-ES_tradnl" sz="1000" b="1" dirty="0" err="1"/>
              <a:t>However</a:t>
            </a:r>
            <a:r>
              <a:rPr lang="es-ES_tradnl" sz="1000" b="1" dirty="0"/>
              <a:t>, </a:t>
            </a:r>
            <a:r>
              <a:rPr lang="es-ES_tradnl" sz="1000" b="1" dirty="0" err="1"/>
              <a:t>unlike</a:t>
            </a:r>
            <a:r>
              <a:rPr lang="es-ES_tradnl" sz="1000" b="1" dirty="0"/>
              <a:t> </a:t>
            </a:r>
            <a:r>
              <a:rPr lang="es-ES_tradnl" sz="1000" b="1" dirty="0" err="1"/>
              <a:t>reinforced</a:t>
            </a:r>
            <a:r>
              <a:rPr lang="es-ES_tradnl" sz="1000" b="1" dirty="0"/>
              <a:t> concrete, </a:t>
            </a:r>
            <a:r>
              <a:rPr lang="es-ES_tradnl" sz="1000" b="1" dirty="0" err="1"/>
              <a:t>cell</a:t>
            </a:r>
            <a:r>
              <a:rPr lang="es-ES_tradnl" sz="1000" b="1" dirty="0"/>
              <a:t> </a:t>
            </a:r>
            <a:r>
              <a:rPr lang="es-ES_tradnl" sz="1000" b="1" dirty="0" err="1"/>
              <a:t>walls</a:t>
            </a:r>
            <a:r>
              <a:rPr lang="es-ES_tradnl" sz="1000" b="1" dirty="0"/>
              <a:t> in </a:t>
            </a:r>
            <a:r>
              <a:rPr lang="es-ES_tradnl" sz="1000" b="1" dirty="0" err="1"/>
              <a:t>growing</a:t>
            </a:r>
            <a:r>
              <a:rPr lang="es-ES_tradnl" sz="1000" b="1" dirty="0"/>
              <a:t> </a:t>
            </a:r>
            <a:r>
              <a:rPr lang="es-ES_tradnl" sz="1000" b="1" dirty="0" err="1"/>
              <a:t>tissues</a:t>
            </a:r>
            <a:r>
              <a:rPr lang="es-ES_tradnl" sz="1000" b="1" dirty="0"/>
              <a:t> </a:t>
            </a:r>
            <a:r>
              <a:rPr lang="es-ES_tradnl" sz="1000" b="1" dirty="0" err="1"/>
              <a:t>remain</a:t>
            </a:r>
            <a:r>
              <a:rPr lang="es-ES_tradnl" sz="1000" b="1" dirty="0"/>
              <a:t> flexible </a:t>
            </a:r>
            <a:r>
              <a:rPr lang="es-ES_tradnl" sz="1000" b="1" dirty="0" err="1"/>
              <a:t>to</a:t>
            </a:r>
            <a:r>
              <a:rPr lang="es-ES_tradnl" sz="1000" b="1" dirty="0"/>
              <a:t> </a:t>
            </a:r>
            <a:r>
              <a:rPr lang="es-ES_tradnl" sz="1000" b="1" dirty="0" err="1"/>
              <a:t>accommodate</a:t>
            </a:r>
            <a:r>
              <a:rPr lang="es-ES_tradnl" sz="1000" b="1" dirty="0"/>
              <a:t> </a:t>
            </a:r>
            <a:r>
              <a:rPr lang="es-ES_tradnl" sz="1000" b="1" dirty="0" err="1"/>
              <a:t>cell</a:t>
            </a:r>
            <a:r>
              <a:rPr lang="es-ES_tradnl" sz="1000" b="1" dirty="0"/>
              <a:t> </a:t>
            </a:r>
            <a:r>
              <a:rPr lang="es-ES_tradnl" sz="1000" b="1" dirty="0" err="1"/>
              <a:t>expansion</a:t>
            </a:r>
            <a:r>
              <a:rPr lang="es-ES_tradnl" sz="1000" b="1" dirty="0"/>
              <a:t> and </a:t>
            </a:r>
            <a:r>
              <a:rPr lang="es-ES_tradnl" sz="1000" b="1" dirty="0" err="1"/>
              <a:t>shape</a:t>
            </a:r>
            <a:r>
              <a:rPr lang="es-ES_tradnl" sz="1000" b="1" dirty="0"/>
              <a:t> </a:t>
            </a:r>
            <a:r>
              <a:rPr lang="es-ES_tradnl" sz="1000" b="1" dirty="0" err="1"/>
              <a:t>changes</a:t>
            </a:r>
            <a:r>
              <a:rPr lang="es-ES_tradnl" sz="1000" b="1" dirty="0"/>
              <a:t>. </a:t>
            </a:r>
            <a:r>
              <a:rPr lang="es-ES_tradnl" sz="1000" b="1" dirty="0" err="1"/>
              <a:t>These</a:t>
            </a:r>
            <a:r>
              <a:rPr lang="es-ES_tradnl" sz="1000" b="1" dirty="0"/>
              <a:t> </a:t>
            </a:r>
            <a:r>
              <a:rPr lang="es-ES_tradnl" sz="1000" b="1" dirty="0" err="1"/>
              <a:t>dynamic</a:t>
            </a:r>
            <a:r>
              <a:rPr lang="es-ES_tradnl" sz="1000" b="1" dirty="0"/>
              <a:t> </a:t>
            </a:r>
            <a:r>
              <a:rPr lang="es-ES_tradnl" sz="1000" b="1" dirty="0" err="1"/>
              <a:t>functions</a:t>
            </a:r>
            <a:r>
              <a:rPr lang="es-ES_tradnl" sz="1000" b="1" dirty="0"/>
              <a:t> of </a:t>
            </a:r>
            <a:r>
              <a:rPr lang="es-ES_tradnl" sz="1000" b="1" dirty="0" err="1"/>
              <a:t>growing</a:t>
            </a:r>
            <a:r>
              <a:rPr lang="es-ES_tradnl" sz="1000" b="1" dirty="0"/>
              <a:t> </a:t>
            </a:r>
            <a:r>
              <a:rPr lang="es-ES_tradnl" sz="1000" b="1" dirty="0" err="1"/>
              <a:t>cell</a:t>
            </a:r>
            <a:r>
              <a:rPr lang="es-ES_tradnl" sz="1000" b="1" dirty="0"/>
              <a:t> </a:t>
            </a:r>
            <a:r>
              <a:rPr lang="es-ES_tradnl" sz="1000" b="1" dirty="0" err="1"/>
              <a:t>walls</a:t>
            </a:r>
            <a:r>
              <a:rPr lang="es-ES_tradnl" sz="1000" b="1" dirty="0"/>
              <a:t> are </a:t>
            </a:r>
            <a:r>
              <a:rPr lang="es-ES_tradnl" sz="1000" b="1" dirty="0" err="1"/>
              <a:t>conferred</a:t>
            </a:r>
            <a:r>
              <a:rPr lang="es-ES_tradnl" sz="1000" b="1" dirty="0"/>
              <a:t> </a:t>
            </a:r>
            <a:r>
              <a:rPr lang="es-ES_tradnl" sz="1000" b="1" dirty="0" err="1"/>
              <a:t>by</a:t>
            </a:r>
            <a:r>
              <a:rPr lang="es-ES_tradnl" sz="1000" b="1" dirty="0"/>
              <a:t> </a:t>
            </a:r>
            <a:r>
              <a:rPr lang="es-ES_tradnl" sz="1000" b="1" dirty="0" err="1"/>
              <a:t>the</a:t>
            </a:r>
            <a:r>
              <a:rPr lang="es-ES_tradnl" sz="1000" b="1" dirty="0"/>
              <a:t> </a:t>
            </a:r>
            <a:r>
              <a:rPr lang="es-ES_tradnl" sz="1000" b="1" dirty="0" err="1"/>
              <a:t>orientation</a:t>
            </a:r>
            <a:r>
              <a:rPr lang="es-ES_tradnl" sz="1000" b="1" dirty="0"/>
              <a:t> of </a:t>
            </a:r>
            <a:r>
              <a:rPr lang="es-ES_tradnl" sz="1000" b="1" dirty="0" err="1"/>
              <a:t>cellulose</a:t>
            </a:r>
            <a:r>
              <a:rPr lang="es-ES_tradnl" sz="1000" b="1" dirty="0"/>
              <a:t> and </a:t>
            </a:r>
            <a:r>
              <a:rPr lang="es-ES_tradnl" sz="1000" b="1" dirty="0" err="1"/>
              <a:t>by</a:t>
            </a:r>
            <a:r>
              <a:rPr lang="es-ES_tradnl" sz="1000" b="1" dirty="0"/>
              <a:t> </a:t>
            </a:r>
            <a:r>
              <a:rPr lang="es-ES_tradnl" sz="1000" b="1" dirty="0" err="1"/>
              <a:t>breaking</a:t>
            </a:r>
            <a:r>
              <a:rPr lang="es-ES_tradnl" sz="1000" b="1" dirty="0"/>
              <a:t> and </a:t>
            </a:r>
            <a:r>
              <a:rPr lang="es-ES_tradnl" sz="1000" b="1" dirty="0" err="1"/>
              <a:t>reforming</a:t>
            </a:r>
            <a:r>
              <a:rPr lang="es-ES_tradnl" sz="1000" b="1" dirty="0"/>
              <a:t> of </a:t>
            </a:r>
            <a:r>
              <a:rPr lang="es-ES_tradnl" sz="1000" b="1" dirty="0" err="1"/>
              <a:t>chemical</a:t>
            </a:r>
            <a:r>
              <a:rPr lang="es-ES_tradnl" sz="1000" b="1" dirty="0"/>
              <a:t> </a:t>
            </a:r>
            <a:r>
              <a:rPr lang="es-ES_tradnl" sz="1000" b="1" dirty="0" err="1"/>
              <a:t>bonds</a:t>
            </a:r>
            <a:r>
              <a:rPr lang="es-ES_tradnl" sz="1000" b="1" dirty="0"/>
              <a:t> </a:t>
            </a:r>
            <a:r>
              <a:rPr lang="es-ES_tradnl" sz="1000" b="1" dirty="0" err="1"/>
              <a:t>between</a:t>
            </a:r>
            <a:r>
              <a:rPr lang="es-ES_tradnl" sz="1000" b="1" dirty="0"/>
              <a:t> </a:t>
            </a:r>
            <a:r>
              <a:rPr lang="es-ES_tradnl" sz="1000" b="1" dirty="0" err="1"/>
              <a:t>other</a:t>
            </a:r>
            <a:r>
              <a:rPr lang="es-ES_tradnl" sz="1000" b="1" dirty="0"/>
              <a:t> </a:t>
            </a:r>
            <a:r>
              <a:rPr lang="es-ES_tradnl" sz="1000" b="1" dirty="0" err="1"/>
              <a:t>wall</a:t>
            </a:r>
            <a:r>
              <a:rPr lang="es-ES_tradnl" sz="1000" b="1" dirty="0"/>
              <a:t> </a:t>
            </a:r>
            <a:r>
              <a:rPr lang="es-ES_tradnl" sz="1000" b="1" dirty="0" err="1"/>
              <a:t>polymers</a:t>
            </a:r>
            <a:r>
              <a:rPr lang="es-ES_tradnl" sz="1000" b="1" dirty="0"/>
              <a:t> and </a:t>
            </a:r>
            <a:r>
              <a:rPr lang="es-ES_tradnl" sz="1000" b="1" dirty="0" err="1"/>
              <a:t>cellulose</a:t>
            </a:r>
            <a:r>
              <a:rPr lang="es-ES_tradnl" sz="1000" b="1" dirty="0"/>
              <a:t>. </a:t>
            </a:r>
            <a:r>
              <a:rPr lang="es-ES_tradnl" sz="1000" b="1" dirty="0" err="1"/>
              <a:t>Other</a:t>
            </a:r>
            <a:r>
              <a:rPr lang="es-ES_tradnl" sz="1000" b="1" dirty="0"/>
              <a:t> </a:t>
            </a:r>
            <a:r>
              <a:rPr lang="es-ES_tradnl" sz="1000" b="1" dirty="0" err="1"/>
              <a:t>specialized</a:t>
            </a:r>
            <a:r>
              <a:rPr lang="es-ES_tradnl" sz="1000" b="1" dirty="0"/>
              <a:t> </a:t>
            </a:r>
            <a:r>
              <a:rPr lang="es-ES_tradnl" sz="1000" b="1" dirty="0" err="1"/>
              <a:t>cell</a:t>
            </a:r>
            <a:r>
              <a:rPr lang="es-ES_tradnl" sz="1000" b="1" dirty="0"/>
              <a:t> </a:t>
            </a:r>
            <a:r>
              <a:rPr lang="es-ES_tradnl" sz="1000" b="1" dirty="0" err="1"/>
              <a:t>walls</a:t>
            </a:r>
            <a:r>
              <a:rPr lang="es-ES_tradnl" sz="1000" b="1" dirty="0"/>
              <a:t> in non </a:t>
            </a:r>
            <a:r>
              <a:rPr lang="es-ES_tradnl" sz="1000" b="1" dirty="0" err="1"/>
              <a:t>growing</a:t>
            </a:r>
            <a:r>
              <a:rPr lang="es-ES_tradnl" sz="1000" b="1" dirty="0"/>
              <a:t> </a:t>
            </a:r>
            <a:r>
              <a:rPr lang="es-ES_tradnl" sz="1000" b="1" dirty="0" err="1"/>
              <a:t>plant</a:t>
            </a:r>
            <a:r>
              <a:rPr lang="es-ES_tradnl" sz="1000" b="1" dirty="0"/>
              <a:t> </a:t>
            </a:r>
            <a:r>
              <a:rPr lang="es-ES_tradnl" sz="1000" b="1" dirty="0" err="1"/>
              <a:t>tissues</a:t>
            </a:r>
            <a:r>
              <a:rPr lang="es-ES_tradnl" sz="1000" b="1" dirty="0"/>
              <a:t> </a:t>
            </a:r>
            <a:r>
              <a:rPr lang="es-ES_tradnl" sz="1000" b="1" dirty="0" err="1"/>
              <a:t>contain</a:t>
            </a:r>
            <a:r>
              <a:rPr lang="es-ES_tradnl" sz="1000" b="1" dirty="0"/>
              <a:t> more </a:t>
            </a:r>
            <a:r>
              <a:rPr lang="es-ES_tradnl" sz="1000" b="1" dirty="0" err="1"/>
              <a:t>cellulose</a:t>
            </a:r>
            <a:r>
              <a:rPr lang="es-ES_tradnl" sz="1000" b="1" dirty="0"/>
              <a:t> and are </a:t>
            </a:r>
            <a:r>
              <a:rPr lang="es-ES_tradnl" sz="1000" b="1" dirty="0" err="1"/>
              <a:t>thick</a:t>
            </a:r>
            <a:r>
              <a:rPr lang="es-ES_tradnl" sz="1000" b="1" dirty="0"/>
              <a:t> and </a:t>
            </a:r>
            <a:r>
              <a:rPr lang="es-ES_tradnl" sz="1000" b="1" dirty="0" err="1"/>
              <a:t>rigid</a:t>
            </a:r>
            <a:r>
              <a:rPr lang="es-ES_tradnl" sz="1000" b="1" dirty="0"/>
              <a:t>; </a:t>
            </a:r>
            <a:r>
              <a:rPr lang="es-ES_tradnl" sz="1000" b="1" dirty="0" err="1"/>
              <a:t>these</a:t>
            </a:r>
            <a:r>
              <a:rPr lang="es-ES_tradnl" sz="1000" b="1" dirty="0"/>
              <a:t> </a:t>
            </a:r>
            <a:r>
              <a:rPr lang="es-ES_tradnl" sz="1000" b="1" dirty="0" err="1"/>
              <a:t>help</a:t>
            </a:r>
            <a:r>
              <a:rPr lang="es-ES_tradnl" sz="1000" b="1" dirty="0"/>
              <a:t> </a:t>
            </a:r>
            <a:r>
              <a:rPr lang="es-ES_tradnl" sz="1000" b="1" dirty="0" err="1"/>
              <a:t>plants</a:t>
            </a:r>
            <a:r>
              <a:rPr lang="es-ES_tradnl" sz="1000" b="1" dirty="0"/>
              <a:t> </a:t>
            </a:r>
            <a:r>
              <a:rPr lang="es-ES_tradnl" sz="1000" b="1" dirty="0" err="1"/>
              <a:t>carry</a:t>
            </a:r>
            <a:r>
              <a:rPr lang="es-ES_tradnl" sz="1000" b="1" dirty="0"/>
              <a:t> </a:t>
            </a:r>
            <a:r>
              <a:rPr lang="es-ES_tradnl" sz="1000" b="1" dirty="0" err="1"/>
              <a:t>out</a:t>
            </a:r>
            <a:r>
              <a:rPr lang="es-ES_tradnl" sz="1000" b="1" dirty="0"/>
              <a:t> </a:t>
            </a:r>
            <a:r>
              <a:rPr lang="es-ES_tradnl" sz="1000" b="1" dirty="0" err="1"/>
              <a:t>important</a:t>
            </a:r>
            <a:r>
              <a:rPr lang="es-ES_tradnl" sz="1000" b="1" dirty="0"/>
              <a:t> </a:t>
            </a:r>
            <a:r>
              <a:rPr lang="es-ES_tradnl" sz="1000" b="1" dirty="0" err="1"/>
              <a:t>functions</a:t>
            </a:r>
            <a:r>
              <a:rPr lang="es-ES_tradnl" sz="1000" b="1" dirty="0"/>
              <a:t> </a:t>
            </a:r>
            <a:r>
              <a:rPr lang="es-ES_tradnl" sz="1000" b="1" dirty="0" err="1"/>
              <a:t>such</a:t>
            </a:r>
            <a:r>
              <a:rPr lang="es-ES_tradnl" sz="1000" b="1" dirty="0"/>
              <a:t> as </a:t>
            </a:r>
            <a:r>
              <a:rPr lang="es-ES_tradnl" sz="1000" b="1" dirty="0" err="1"/>
              <a:t>conducting</a:t>
            </a:r>
            <a:r>
              <a:rPr lang="es-ES_tradnl" sz="1000" b="1" dirty="0"/>
              <a:t> </a:t>
            </a:r>
            <a:r>
              <a:rPr lang="es-ES_tradnl" sz="1000" b="1" dirty="0" err="1"/>
              <a:t>water</a:t>
            </a:r>
            <a:r>
              <a:rPr lang="es-ES_tradnl" sz="1000" b="1" dirty="0"/>
              <a:t>.</a:t>
            </a:r>
          </a:p>
          <a:p>
            <a:endParaRPr lang="es-ES_tradnl" sz="1000"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because each cellulose molecule is made up of 60 chains of glucose molecules and each glucose chain comprises 1000-3000 anhydrous glucose molecules.</a:t>
            </a:r>
            <a:endParaRPr lang="en-US" dirty="0"/>
          </a:p>
        </p:txBody>
      </p:sp>
      <p:sp>
        <p:nvSpPr>
          <p:cNvPr id="4" name="Slide Number Placeholder 3"/>
          <p:cNvSpPr>
            <a:spLocks noGrp="1"/>
          </p:cNvSpPr>
          <p:nvPr>
            <p:ph type="sldNum" sz="quarter" idx="10"/>
          </p:nvPr>
        </p:nvSpPr>
        <p:spPr/>
        <p:txBody>
          <a:bodyPr/>
          <a:lstStyle/>
          <a:p>
            <a:fld id="{A8A5BBFF-DBA6-47E6-834D-5BA2744D1D05}"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B48487-BB94-4E3D-A1E1-32BC4D945A61}"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02D01-D738-4899-BF9D-A9320B9DB9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48487-BB94-4E3D-A1E1-32BC4D945A61}"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02D01-D738-4899-BF9D-A9320B9DB9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48487-BB94-4E3D-A1E1-32BC4D945A61}"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02D01-D738-4899-BF9D-A9320B9DB9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48487-BB94-4E3D-A1E1-32BC4D945A61}"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02D01-D738-4899-BF9D-A9320B9DB9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48487-BB94-4E3D-A1E1-32BC4D945A61}"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02D01-D738-4899-BF9D-A9320B9DB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B48487-BB94-4E3D-A1E1-32BC4D945A61}" type="datetimeFigureOut">
              <a:rPr lang="en-US" smtClean="0"/>
              <a:pPr/>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02D01-D738-4899-BF9D-A9320B9DB9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B48487-BB94-4E3D-A1E1-32BC4D945A61}" type="datetimeFigureOut">
              <a:rPr lang="en-US" smtClean="0"/>
              <a:pPr/>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902D01-D738-4899-BF9D-A9320B9DB9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B48487-BB94-4E3D-A1E1-32BC4D945A61}" type="datetimeFigureOut">
              <a:rPr lang="en-US" smtClean="0"/>
              <a:pPr/>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902D01-D738-4899-BF9D-A9320B9DB9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48487-BB94-4E3D-A1E1-32BC4D945A61}" type="datetimeFigureOut">
              <a:rPr lang="en-US" smtClean="0"/>
              <a:pPr/>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902D01-D738-4899-BF9D-A9320B9DB9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48487-BB94-4E3D-A1E1-32BC4D945A61}" type="datetimeFigureOut">
              <a:rPr lang="en-US" smtClean="0"/>
              <a:pPr/>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02D01-D738-4899-BF9D-A9320B9DB9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48487-BB94-4E3D-A1E1-32BC4D945A61}" type="datetimeFigureOut">
              <a:rPr lang="en-US" smtClean="0"/>
              <a:pPr/>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02D01-D738-4899-BF9D-A9320B9DB9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48487-BB94-4E3D-A1E1-32BC4D945A61}" type="datetimeFigureOut">
              <a:rPr lang="en-US" smtClean="0"/>
              <a:pPr/>
              <a:t>7/15/2019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02D01-D738-4899-BF9D-A9320B9DB9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143000"/>
            <a:ext cx="5084725" cy="4524315"/>
          </a:xfrm>
          <a:prstGeom prst="rect">
            <a:avLst/>
          </a:prstGeom>
          <a:noFill/>
        </p:spPr>
        <p:txBody>
          <a:bodyPr wrap="none" rtlCol="0">
            <a:spAutoFit/>
          </a:bodyPr>
          <a:lstStyle/>
          <a:p>
            <a:r>
              <a:rPr lang="en-US" sz="3600" dirty="0" smtClean="0"/>
              <a:t>Class – I B.Sc. Botany</a:t>
            </a:r>
          </a:p>
          <a:p>
            <a:endParaRPr lang="en-US" sz="3600" dirty="0" smtClean="0"/>
          </a:p>
          <a:p>
            <a:r>
              <a:rPr lang="en-US" sz="3600" dirty="0" smtClean="0"/>
              <a:t>Sub: Plant Anatomy</a:t>
            </a:r>
          </a:p>
          <a:p>
            <a:endParaRPr lang="en-US" sz="3600" dirty="0" smtClean="0"/>
          </a:p>
          <a:p>
            <a:r>
              <a:rPr lang="en-US" sz="3600" dirty="0" smtClean="0"/>
              <a:t>Topic:  Plant Cell Wall</a:t>
            </a:r>
          </a:p>
          <a:p>
            <a:endParaRPr lang="en-US" sz="3600" dirty="0" smtClean="0"/>
          </a:p>
          <a:p>
            <a:endParaRPr lang="en-US" sz="3600" dirty="0" smtClean="0"/>
          </a:p>
          <a:p>
            <a:r>
              <a:rPr lang="en-US" sz="3600" dirty="0" smtClean="0"/>
              <a:t>Teacher : </a:t>
            </a:r>
            <a:r>
              <a:rPr lang="en-US" sz="3600" dirty="0" err="1" smtClean="0"/>
              <a:t>Dr</a:t>
            </a:r>
            <a:r>
              <a:rPr lang="en-US" sz="3600" dirty="0"/>
              <a:t> </a:t>
            </a:r>
            <a:r>
              <a:rPr lang="en-US" sz="3600" dirty="0" smtClean="0"/>
              <a:t>.</a:t>
            </a:r>
            <a:r>
              <a:rPr lang="en-US" sz="3600" dirty="0" err="1" smtClean="0"/>
              <a:t>Venu</a:t>
            </a:r>
            <a:r>
              <a:rPr lang="en-US" sz="3600" dirty="0" smtClean="0"/>
              <a:t> </a:t>
            </a:r>
            <a:r>
              <a:rPr lang="en-US" sz="3600" dirty="0" err="1" smtClean="0"/>
              <a:t>Gopal</a:t>
            </a:r>
            <a:r>
              <a:rPr lang="en-US" sz="3600" smtClean="0"/>
              <a:t> S</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52400" y="304800"/>
            <a:ext cx="88392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Cell wall formation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Cell wall is formed during the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telophase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stage of cell division.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presence of nucleus is necessary for wall formation.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During nuclear division, barrel-shaped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body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appears at the equator of the spindle.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is called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phagmoplast</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Inside it, several membrane-bound and fluid-filled vesicles are formed, probably from Golgi bodies or endoplasmic reticulum.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They fuse together and form a semi-fluid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cell plate.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Cell plate extends sideways at both ends until it reaches the existing cell walls.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Fully formed cell plate serves as a complete partition inside the cell, called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middle lamella.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52400" y="304800"/>
            <a:ext cx="868680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Elements of endoplasmic reticulum get incorporated into the cell plate at intervals marking the positions of future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plasmodesmata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24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But, middle lamella is composed of </a:t>
            </a: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pectic</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substances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24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middle lamella which is often called the intercellular substance holds together the primary walls of adjacent cells – cementing material.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24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can be dissolved by various substances, including the enzyme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pectinase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24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cells on the sides of the middle lamella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synthesise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deposit over it cellulose  hemicelluloses and other substances to form a primary cell wall on either side.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28600" y="0"/>
            <a:ext cx="8915400"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Structure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Cell walls are typically laminar (layered) in structure.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mature cell wall has three layers, namely from outside middle lamella, primary cell wall and secondary cell wall.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Sometimes, a tertiary cell wall may also be formed in some cases.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Primary wall </a:t>
            </a: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Primary wall is the first formed wall.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is laid down on either side of the middle lamella.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is formed in all plants during the early stages of growth and development.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ts val="120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Chemically, primary wall is made up of cellulose,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pectic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substances,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hemicellulose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non-cellulosic polysaccharides, proteins and lipids. </a:t>
            </a:r>
          </a:p>
          <a:p>
            <a:pPr eaLnBrk="0" fontAlgn="base" hangingPunct="0">
              <a:spcBef>
                <a:spcPts val="1200"/>
              </a:spcBef>
              <a:spcAft>
                <a:spcPct val="0"/>
              </a:spcAft>
            </a:pPr>
            <a:r>
              <a:rPr lang="en-US" sz="2400" dirty="0" smtClean="0">
                <a:latin typeface="Times New Roman" pitchFamily="18" charset="0"/>
                <a:ea typeface="Calibri" pitchFamily="34" charset="0"/>
                <a:cs typeface="Times New Roman" pitchFamily="18" charset="0"/>
              </a:rPr>
              <a:t>Cellulose lamellae may be separated, from each other by layers of </a:t>
            </a:r>
            <a:r>
              <a:rPr lang="en-US" sz="2400" dirty="0" err="1" smtClean="0">
                <a:latin typeface="Times New Roman" pitchFamily="18" charset="0"/>
                <a:ea typeface="Calibri" pitchFamily="34" charset="0"/>
                <a:cs typeface="Times New Roman" pitchFamily="18" charset="0"/>
              </a:rPr>
              <a:t>pectic</a:t>
            </a:r>
            <a:r>
              <a:rPr lang="en-US" sz="2400" dirty="0" smtClean="0">
                <a:latin typeface="Times New Roman" pitchFamily="18" charset="0"/>
                <a:ea typeface="Calibri" pitchFamily="34" charset="0"/>
                <a:cs typeface="Times New Roman" pitchFamily="18" charset="0"/>
              </a:rPr>
              <a:t> substances.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13003"/>
            <a:ext cx="8763000" cy="6340197"/>
          </a:xfrm>
          <a:prstGeom prst="rect">
            <a:avLst/>
          </a:prstGeom>
        </p:spPr>
        <p:txBody>
          <a:bodyPr wrap="square">
            <a:spAutoFit/>
          </a:bodyPr>
          <a:lstStyle/>
          <a:p>
            <a:pPr lvl="0" eaLnBrk="0" fontAlgn="base" hangingPunct="0">
              <a:spcBef>
                <a:spcPts val="120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wall of dividing and growing meristematic cells is primary.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ts val="1200"/>
              </a:spcBef>
              <a:spcAft>
                <a:spcPct val="0"/>
              </a:spcAft>
            </a:pP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Changes in size and shape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may occur according to the growth of the young cell.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ts val="1200"/>
              </a:spcBef>
              <a:spcAft>
                <a:spcPct val="0"/>
              </a:spcAft>
            </a:pPr>
            <a:r>
              <a:rPr lang="en-US" sz="2400" dirty="0" smtClean="0">
                <a:latin typeface="Times New Roman" pitchFamily="18" charset="0"/>
                <a:ea typeface="Calibri" pitchFamily="34" charset="0"/>
                <a:cs typeface="Times New Roman" pitchFamily="18" charset="0"/>
              </a:rPr>
              <a:t>During growth, wall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may undergo both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surface growth and </a:t>
            </a:r>
            <a:r>
              <a:rPr lang="en-US" sz="2400" u="sng" dirty="0" smtClean="0">
                <a:latin typeface="Times New Roman" pitchFamily="18" charset="0"/>
                <a:ea typeface="Calibri" pitchFamily="34" charset="0"/>
                <a:cs typeface="Times New Roman" pitchFamily="18" charset="0"/>
              </a:rPr>
              <a:t>growth in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thickness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ts val="120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Changes in </a:t>
            </a:r>
            <a:r>
              <a:rPr kumimoji="0" lang="en-US" sz="2400" b="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thickness of the primary wall are reversible</a:t>
            </a:r>
            <a:r>
              <a:rPr lang="en-US" sz="2400" dirty="0" smtClean="0">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ts val="120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During growth, some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substances may be removed or may be replaced by others.</a:t>
            </a:r>
          </a:p>
          <a:p>
            <a:pPr lvl="0" fontAlgn="base">
              <a:spcBef>
                <a:spcPts val="1200"/>
              </a:spcBef>
              <a:spcAft>
                <a:spcPct val="0"/>
              </a:spcAft>
            </a:pP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Auxins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probably influence the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plasticity and elasticity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of the primary wall.</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a:p>
            <a:pPr lvl="0" fontAlgn="base">
              <a:spcBef>
                <a:spcPts val="120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Primary cell wall is a loose and elastic jacket.  So, it permits the growth and expansion of the cell.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ts val="120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the cell of many fleshy stems and fruits, primary wall alone is formed</a:t>
            </a:r>
            <a:r>
              <a:rPr lang="en-US" sz="2400" dirty="0" smtClean="0">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others, a secondary wall is laid down inner to it.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52400" y="186660"/>
            <a:ext cx="88392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Middle lamella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Middle lamella is the intercellular layer which cements together the primary walls of two contiguous cells.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 it serves as a common boundary or a cementing layer between adjacent cells.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is amorphous, colloidal and optically inactive.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is made up of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pectic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compounds, a mixture of calcium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pectate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magnesium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pectate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woody tissues, the middle lamella is usually lignified.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On either side of the middle lamella is the primary wall.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52400" y="304800"/>
            <a:ext cx="8763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Secondary wall </a:t>
            </a: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fully developed cells, further thickening of the cell wall occurs with the formation of secondary wall.</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This wall may be considered as a supplementary wall which would provide mechanical strength support resistance and protection against invading pathogens.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Secondary wall is formed only after the primary wall has finished its growth and the cell has completed its elongation.</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Once it is laid down, the cell normally stops growing.</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some cases, protoplasm dries up and the cell dies (e.g., cork,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fibres</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etc.).</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such cases, the cells with secondary wall are usually devoid of protoplasm at maturity.</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But, the cells with active living protoplasts, such as xylem ray and xylem parenchyma, cells may have secondary walls also.</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52400" y="194608"/>
            <a:ext cx="8763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Secondary wall is laid down inside the primary wall, except over the pit membrane.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the </a:t>
            </a:r>
            <a:r>
              <a:rPr kumimoji="0" lang="en-US" sz="20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tracheids</a:t>
            </a:r>
            <a:r>
              <a:rPr kumimoji="0" lang="en-US"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vessels of </a:t>
            </a:r>
            <a:r>
              <a:rPr kumimoji="0" lang="en-US" sz="20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protoxylem</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a:t>
            </a:r>
            <a:r>
              <a:rPr kumimoji="0" lang="en-US"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secondary wall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covers much less of the primary wall; </a:t>
            </a:r>
            <a:r>
              <a:rPr kumimoji="0" lang="en-US" sz="200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forms only rings, spiral bands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bars over the delicate primary wall.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Secondary wall is made up of </a:t>
            </a:r>
            <a:r>
              <a:rPr kumimoji="0" lang="en-US"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cellulose, non-cellulosic polysaccharides, hemicelluloses, lignin, </a:t>
            </a:r>
            <a:r>
              <a:rPr kumimoji="0" lang="en-US" sz="20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suberin</a:t>
            </a:r>
            <a:r>
              <a:rPr kumimoji="0" lang="en-US"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cutin</a:t>
            </a:r>
            <a:r>
              <a:rPr kumimoji="0" lang="en-US"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waxes,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etc.;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pectic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compounds are usually absent.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Secondary wall usually has a </a:t>
            </a:r>
            <a:r>
              <a:rPr kumimoji="0" lang="en-US" sz="2000" b="0" i="1"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trilaminar</a:t>
            </a:r>
            <a:r>
              <a:rPr kumimoji="0" lang="en-US" sz="2000" b="0"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organization, </a:t>
            </a:r>
            <a:r>
              <a:rPr kumimoji="0" lang="en-US"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with outer, middle and inner layers.</a:t>
            </a:r>
            <a:endParaRPr kumimoji="0" lang="en-US" sz="20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Sometimes, the number of layers may exceed three.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However, all these layers may not be present in all plants.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woody parts, such as </a:t>
            </a:r>
            <a:r>
              <a:rPr kumimoji="0" lang="en-US"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xylem, </a:t>
            </a:r>
            <a:r>
              <a:rPr kumimoji="0" lang="en-US" sz="20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sclerenchyma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etc., secondary wall may be strengthened by the </a:t>
            </a:r>
            <a:r>
              <a:rPr kumimoji="0" lang="en-US"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excessive deposition of lignin or extra cellulose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provide extra support.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a:t>
            </a:r>
            <a:r>
              <a:rPr kumimoji="0" lang="en-US"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epidermis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there may be excessive deposition of </a:t>
            </a:r>
            <a:r>
              <a:rPr kumimoji="0" lang="en-US" sz="20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cutin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in </a:t>
            </a:r>
            <a:r>
              <a:rPr kumimoji="0" lang="en-US"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cork</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cells there may be deposition of </a:t>
            </a:r>
            <a:r>
              <a:rPr kumimoji="0" lang="en-US" sz="20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suberin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cell walls of the leaf </a:t>
            </a:r>
            <a:r>
              <a:rPr kumimoji="0" lang="en-US"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margin of grasses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characteristically contain </a:t>
            </a:r>
            <a:r>
              <a:rPr kumimoji="0" lang="en-US"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silica deposits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
            <a:lum bright="20000" contrast="20000"/>
          </a:blip>
          <a:srcRect/>
          <a:stretch>
            <a:fillRect/>
          </a:stretch>
        </p:blipFill>
        <p:spPr bwMode="auto">
          <a:xfrm>
            <a:off x="0" y="0"/>
            <a:ext cx="9144000" cy="33405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28600" y="199072"/>
            <a:ext cx="8763000"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Plasmodesmata</a:t>
            </a: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Plant cell walls have numerous tubular openings and depressed areas, known respectively as </a:t>
            </a:r>
            <a:r>
              <a:rPr kumimoji="0" lang="en-US" sz="22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plasmodesmata</a:t>
            </a:r>
            <a:r>
              <a:rPr kumimoji="0" lang="en-US" sz="2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a:t>
            </a:r>
            <a:r>
              <a:rPr kumimoji="0" lang="en-US" sz="2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pits.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They permit the free movement of substances between adjacent cells.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Usually, wall layers may not be formed in the regions of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plasmodesmata</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Plasmodesmata</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fine, tubular protoplasmic strands which pass through minute pores in the cell wall, connecting together the living protoplasts of adjacent cells.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Plasmodesmata</a:t>
            </a:r>
            <a:r>
              <a:rPr kumimoji="0" lang="en-US" sz="2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maintain protoplasmic continuity </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within the plant body.</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Cytoplasmic</a:t>
            </a:r>
            <a:r>
              <a:rPr kumimoji="0" lang="en-US" sz="2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streaming </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between adjacent cells occurs through them.</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As a result, </a:t>
            </a:r>
            <a:r>
              <a:rPr kumimoji="0" lang="en-US" sz="2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the protoplasts of the numerous cells of a plant body form a continuous system</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called </a:t>
            </a:r>
            <a:r>
              <a:rPr kumimoji="0" lang="en-US" sz="2200" b="0" i="1" u="sng"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symplast</a:t>
            </a:r>
            <a:r>
              <a:rPr kumimoji="0" lang="en-US" sz="2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52400" y="199072"/>
            <a:ext cx="8763000"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Thus, the plant body is divisible into two major compartments, namely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symplast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0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apoplast</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Symplast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the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continum</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cell protoplasts linked together by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plasmodesmata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On the other hand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apoplast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the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continum</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non-protoplasmic matter and it includes cell walls, intercellular materials and intercellular spaces.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Plamodesmata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significant in that they bring about protoplasmic continuity, transport of materials and transmission of impulses.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Intercellular transport can be unidirectional or bidirectional, as the case may be.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But, it is not definitely known whether bidirectional transport is possible through the same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plasmodesma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most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plasmodesmata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there are two potential conducting channels, namely the outer </a:t>
            </a:r>
            <a:r>
              <a:rPr kumimoji="0" lang="en-US" sz="20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cytoplasmic</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channel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the central </a:t>
            </a:r>
            <a:r>
              <a:rPr kumimoji="0" lang="en-US" sz="20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desmotubule</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Desmotubule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believed to act as a valve to control the direction of flow through the outer channel.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CELL WALL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lum bright="20000" contrast="10000"/>
          </a:blip>
          <a:srcRect b="61212"/>
          <a:stretch>
            <a:fillRect/>
          </a:stretch>
        </p:blipFill>
        <p:spPr bwMode="auto">
          <a:xfrm>
            <a:off x="0" y="0"/>
            <a:ext cx="9144000" cy="600501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lum bright="20000" contrast="20000"/>
          </a:blip>
          <a:srcRect t="38347"/>
          <a:stretch>
            <a:fillRect/>
          </a:stretch>
        </p:blipFill>
        <p:spPr bwMode="auto">
          <a:xfrm>
            <a:off x="1295400" y="1"/>
            <a:ext cx="6569951" cy="685799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04800" y="215205"/>
            <a:ext cx="8686800"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Pits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Pits are small, thin, slightly depressed and sharply distinct areas in the cell wall.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They are formed in pairs.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One member of each pair is en the outer side and the other one is on the inner side of the cell wall.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Pits continue to remain thin while the rest of the wall goes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 thickening.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thin walled area of a pit is called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pit field.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consists of a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pit cavity or pit chamber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a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pit membrane.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Pit cavity is the space within the pit field.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28600" y="304800"/>
            <a:ext cx="86106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Pit membrane or closing membrane is the thin sheet of unbroken wall which separates the two pit cavities of a pit pair.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opening of each pit chamber is called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pit aperture.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pit has thus two pit cavities, two pit apertures and one closing membrane.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pit membrane is common to both the pits of a pit pair.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consists of two primary walls and a middle lamella.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Usually, two types of pits are found in the cells of plants, namely simple pits and bordered pits.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lum bright="20000" contrast="20000"/>
          </a:blip>
          <a:srcRect/>
          <a:stretch>
            <a:fillRect/>
          </a:stretch>
        </p:blipFill>
        <p:spPr bwMode="auto">
          <a:xfrm>
            <a:off x="0" y="0"/>
            <a:ext cx="9192431" cy="62484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28600" y="304800"/>
            <a:ext cx="86868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Simple pits </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Simple pits are the pits in which the secondary wall does not arch over the pit cavity, the pit cavity has uniform diameter and the closing membrane is simple and uniform in structure.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They may be circular, oval, polygonal, or elongated in its facial view.</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thin walls, simple pits are shallow.</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But, in thick walls, the pit cavity is seen as a canal passing from the cell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umen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towards the pit membrane.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Simple pits occur in parenchyma cells,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medullary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rays, phloem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fibres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companion cells and the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tracheids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several flowering plants.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some cases, such as stone cells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sclerids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pit cavity branches repeatedly and so the simple pit is termed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ramiform</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pit.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28600" y="108972"/>
            <a:ext cx="87630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Bordered pits Bordered pits are the complex type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of pits in which the secondary wall arches over the pit cavity, the pit cavity is large and the pit aperture is small.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them, the secondary wall arches over the pit cavity to form a border around the small and rounded </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pit aperture.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primary wall develops a thickening in its central part, known as </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torus.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gymnosperms, the torus is well developed and remains surrounded by a raised border of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microfibrils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known as </a:t>
            </a:r>
            <a:r>
              <a:rPr kumimoji="0" lang="en-US" sz="20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margo</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many bordered pits, the closing membrane may change its position within pit cavities.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torus may remain in the central position or may change to the lateral position.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When the torus is shifted to the lateral position, the pit aperture closes and the passage of protoplasm takes place only by diffusion through torus.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lum bright="20000" contrast="10000"/>
          </a:blip>
          <a:srcRect/>
          <a:stretch>
            <a:fillRect/>
          </a:stretch>
        </p:blipFill>
        <p:spPr bwMode="auto">
          <a:xfrm>
            <a:off x="-27486" y="0"/>
            <a:ext cx="9171486"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srcRect/>
          <a:stretch>
            <a:fillRect/>
          </a:stretch>
        </p:blipFill>
        <p:spPr bwMode="auto">
          <a:xfrm>
            <a:off x="-7607" y="0"/>
            <a:ext cx="9151608"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533400" y="0"/>
            <a:ext cx="8371500" cy="5384396"/>
          </a:xfrm>
          <a:prstGeom prst="rect">
            <a:avLst/>
          </a:prstGeom>
          <a:noFill/>
          <a:ln w="9525">
            <a:noFill/>
            <a:miter lim="800000"/>
            <a:headEnd/>
            <a:tailEnd/>
          </a:ln>
          <a:effectLst/>
        </p:spPr>
      </p:pic>
      <p:sp>
        <p:nvSpPr>
          <p:cNvPr id="62467" name="Rectangle 3"/>
          <p:cNvSpPr>
            <a:spLocks noChangeArrowheads="1"/>
          </p:cNvSpPr>
          <p:nvPr/>
        </p:nvSpPr>
        <p:spPr bwMode="auto">
          <a:xfrm>
            <a:off x="1" y="5380672"/>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Optima"/>
              </a:rPr>
              <a:t>How water flow is controlled in adjacent pairs of bordered pits. The pits are separated by a </a:t>
            </a:r>
            <a:r>
              <a:rPr kumimoji="0" lang="en-US" b="0" i="1" u="none" strike="noStrike" cap="none" normalizeH="0" baseline="0" dirty="0" smtClean="0">
                <a:ln>
                  <a:noFill/>
                </a:ln>
                <a:solidFill>
                  <a:schemeClr val="tx1"/>
                </a:solidFill>
                <a:effectLst/>
                <a:latin typeface="Calibri" pitchFamily="34" charset="0"/>
                <a:ea typeface="Calibri" pitchFamily="34" charset="0"/>
                <a:cs typeface="Optima-Oblique"/>
              </a:rPr>
              <a:t>pit membrane </a:t>
            </a:r>
            <a:r>
              <a:rPr kumimoji="0" lang="en-US" b="0" i="0" u="none" strike="noStrike" cap="none" normalizeH="0" baseline="0" dirty="0" smtClean="0">
                <a:ln>
                  <a:noFill/>
                </a:ln>
                <a:solidFill>
                  <a:schemeClr val="tx1"/>
                </a:solidFill>
                <a:effectLst/>
                <a:latin typeface="Calibri" pitchFamily="34" charset="0"/>
                <a:ea typeface="Calibri" pitchFamily="34" charset="0"/>
                <a:cs typeface="Optima"/>
              </a:rPr>
              <a:t>consisting of the middle lamella and two thin layers of primary walls. </a:t>
            </a:r>
            <a:r>
              <a:rPr kumimoji="0" lang="en-US" b="0" i="1" u="none" strike="noStrike" cap="none" normalizeH="0" baseline="0" dirty="0" smtClean="0">
                <a:ln>
                  <a:noFill/>
                </a:ln>
                <a:solidFill>
                  <a:schemeClr val="tx1"/>
                </a:solidFill>
                <a:effectLst/>
                <a:latin typeface="Calibri" pitchFamily="34" charset="0"/>
                <a:ea typeface="Calibri" pitchFamily="34" charset="0"/>
                <a:cs typeface="Optima-Oblique"/>
              </a:rPr>
              <a:t>A. </a:t>
            </a:r>
            <a:r>
              <a:rPr kumimoji="0" lang="en-US" b="0" i="0" u="none" strike="noStrike" cap="none" normalizeH="0" baseline="0" dirty="0" smtClean="0">
                <a:ln>
                  <a:noFill/>
                </a:ln>
                <a:solidFill>
                  <a:schemeClr val="tx1"/>
                </a:solidFill>
                <a:effectLst/>
                <a:latin typeface="Calibri" pitchFamily="34" charset="0"/>
                <a:ea typeface="Calibri" pitchFamily="34" charset="0"/>
                <a:cs typeface="Optima"/>
              </a:rPr>
              <a:t>Water moves relatively freely through the pit openings and pit membrane when the torus (a thickened region of the pit membrane) is in the center. </a:t>
            </a:r>
            <a:r>
              <a:rPr kumimoji="0" lang="en-US" b="0" i="1" u="none" strike="noStrike" cap="none" normalizeH="0" baseline="0" dirty="0" smtClean="0">
                <a:ln>
                  <a:noFill/>
                </a:ln>
                <a:solidFill>
                  <a:schemeClr val="tx1"/>
                </a:solidFill>
                <a:effectLst/>
                <a:latin typeface="Calibri" pitchFamily="34" charset="0"/>
                <a:ea typeface="Calibri" pitchFamily="34" charset="0"/>
                <a:cs typeface="Optima-Oblique"/>
              </a:rPr>
              <a:t>B. </a:t>
            </a:r>
            <a:r>
              <a:rPr kumimoji="0" lang="en-US" b="0" i="0" u="none" strike="noStrike" cap="none" normalizeH="0" baseline="0" dirty="0" smtClean="0">
                <a:ln>
                  <a:noFill/>
                </a:ln>
                <a:solidFill>
                  <a:schemeClr val="tx1"/>
                </a:solidFill>
                <a:effectLst/>
                <a:latin typeface="Calibri" pitchFamily="34" charset="0"/>
                <a:ea typeface="Calibri" pitchFamily="34" charset="0"/>
                <a:cs typeface="Optima"/>
              </a:rPr>
              <a:t>If the flexible pit membrane swings to one side so that the torus blocks an opening, water movement through the pit pair is restricted.</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76200" y="116919"/>
            <a:ext cx="90678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novelty song of more than 50 years ago listed food items the writer said he disliked.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Each verse ended with the line, </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 like bananas because they have no bones!</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Indeed, bananas and all plants differ from larger animals in having no bones or similar internal skeletal structures.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Yet large trees support branches and leaves weighing many tons.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They can do this because most plant cells have either rigid walls that provide the support afforded to animals by bones or semi-rigid walls that provide flexibility.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the same time, the walls protect delicate cell contents within.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When millions of these cells function together as a tissue, their collective strength is enormous.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redwoods and Tasmanian </a:t>
            </a:r>
            <a:r>
              <a:rPr kumimoji="0" lang="en-U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Eucalyptus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trees, which are the largest trees alive today, exceed the mass and volume of the largest land animals, the elephants, by more than a hundred times.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wood of one giant redwood tree could support the combined weight of a thousand elephants.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first cell structure discovered by Robert Hooke in 1665 was the </a:t>
            </a:r>
            <a:r>
              <a:rPr kumimoji="0" lang="en-U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cell wall,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among plant cell structures observed with a microscope, the cell wall is the most obvious because it defines the shape of the cell.</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Many of the prepared specimens observed with a microscope in plant biology are merely stained remnants of once-living cells.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52400" y="121384"/>
            <a:ext cx="8763000"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Bordered pits are abundant in the vessels of many angiosperms and in the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tracheids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many conifers.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tracheids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bordered pits serve as valves to control the flow of water through the cell.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the bordered pits of some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dicots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pit wall gives out some outgrowths into the pit cavity.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Such pits are called </a:t>
            </a:r>
            <a:r>
              <a:rPr kumimoji="0" lang="en-US" sz="2000" b="0"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vestured-pits.</a:t>
            </a:r>
            <a:endParaRPr kumimoji="0" lang="en-US" sz="20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Usually pits are present in pairs.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Two bordered pits together form a </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bordered pit pair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two simple pits form a </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simple pit pair.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bordered pit and a simple pit lying opposite to each other constitute a </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half bordered pit pair.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If a pit has no complementary companion pit in the adjacent cell, or if it is opposite to an intercellular space, it is termed a </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blind pit.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Sometimes, two or more found opposite to a large pit.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arrangement is called </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unilateral compound pitting.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28600" y="67806"/>
            <a:ext cx="8763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Microscopic and submicroscopic structure of cell wall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Plant cell wall is composed mostly of cellulose.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Electron microscopic studies reveal that its fundamental structural units are chain-like cellulose molecules of different lengths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These chains are not dispersed, but occur in aggregations, generally known as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micelles.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chain molecules possess a parallel arrangement in a micelle and the glucose residues of each chain are spaced at uniform distance from each other.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bundles of cellulose molecules are interconnected, forming a porous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micellar</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system,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which is interpenetrated by an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intermicellar</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system.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the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intermicellar</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system, various wall substances other than cellulose are present.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52400" y="202049"/>
            <a:ext cx="88392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Frey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Wyssling</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(1959) has described the structure of the secondary wall of the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fibres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Bochmeria</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cellulose molecules of these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fibres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8A</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o</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wide.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Nearly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100 cellulose molecules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link together and form an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elementary </a:t>
            </a: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fibre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about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100 </a:t>
            </a: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a:t>
            </a:r>
            <a:r>
              <a:rPr kumimoji="0" lang="en-US" sz="2400" b="0" i="0" u="sng"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o</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diameter.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Elementary fibrils form bundles, called </a:t>
            </a:r>
            <a:r>
              <a:rPr kumimoji="0" lang="en-US" sz="2400" b="0" i="1"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microfibrils</a:t>
            </a:r>
            <a:r>
              <a:rPr kumimoji="0" lang="en-US" sz="2400" b="0"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Each </a:t>
            </a: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microfibril</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nearly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250A</a:t>
            </a:r>
            <a:r>
              <a:rPr kumimoji="0" lang="en-US" sz="2400" b="0" i="0" u="sng"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o</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diameter and contains around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2000 cellulose molecules.</a:t>
            </a:r>
            <a:endParaRPr kumimoji="0" lang="en-US" sz="24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Microfibrils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form </a:t>
            </a:r>
            <a:r>
              <a:rPr kumimoji="0" lang="en-US" sz="2400" b="0" i="1" u="sng" strike="noStrike" cap="none" normalizeH="0" baseline="0" dirty="0" err="1" smtClean="0">
                <a:ln>
                  <a:noFill/>
                </a:ln>
                <a:solidFill>
                  <a:schemeClr val="tx1"/>
                </a:solidFill>
                <a:effectLst/>
                <a:latin typeface="Arial" pitchFamily="34" charset="0"/>
                <a:ea typeface="Calibri" pitchFamily="34" charset="0"/>
                <a:cs typeface="Arial" pitchFamily="34" charset="0"/>
              </a:rPr>
              <a:t>macrofibrils</a:t>
            </a:r>
            <a:r>
              <a:rPr kumimoji="0" lang="en-US" sz="2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each having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nearly 500,000 cellulose molecules.</a:t>
            </a:r>
            <a:endParaRPr kumimoji="0" lang="en-US" sz="24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Finally,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200,00,00,000 or more </a:t>
            </a: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macrofibrils</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make up the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secondary wall</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the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fibre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9698" name="Picture 2"/>
          <p:cNvPicPr>
            <a:picLocks noChangeAspect="1" noChangeArrowheads="1"/>
          </p:cNvPicPr>
          <p:nvPr/>
        </p:nvPicPr>
        <p:blipFill>
          <a:blip r:embed="rId3"/>
          <a:srcRect/>
          <a:stretch>
            <a:fillRect/>
          </a:stretch>
        </p:blipFill>
        <p:spPr bwMode="auto">
          <a:xfrm>
            <a:off x="4121150" y="1593850"/>
            <a:ext cx="2119313" cy="1611313"/>
          </a:xfrm>
          <a:prstGeom prst="rect">
            <a:avLst/>
          </a:prstGeom>
          <a:noFill/>
          <a:ln w="9525">
            <a:noFill/>
            <a:miter lim="800000"/>
            <a:headEnd/>
            <a:tailEnd/>
          </a:ln>
          <a:effectLst/>
        </p:spPr>
      </p:pic>
      <p:pic>
        <p:nvPicPr>
          <p:cNvPr id="669699" name="Picture 3"/>
          <p:cNvPicPr>
            <a:picLocks noChangeAspect="1" noChangeArrowheads="1"/>
          </p:cNvPicPr>
          <p:nvPr/>
        </p:nvPicPr>
        <p:blipFill>
          <a:blip r:embed="rId4"/>
          <a:srcRect/>
          <a:stretch>
            <a:fillRect/>
          </a:stretch>
        </p:blipFill>
        <p:spPr bwMode="auto">
          <a:xfrm>
            <a:off x="6248400" y="1720850"/>
            <a:ext cx="2733675" cy="1738313"/>
          </a:xfrm>
          <a:prstGeom prst="rect">
            <a:avLst/>
          </a:prstGeom>
          <a:noFill/>
          <a:ln w="9525">
            <a:noFill/>
            <a:miter lim="800000"/>
            <a:headEnd/>
            <a:tailEnd/>
          </a:ln>
          <a:effectLst/>
        </p:spPr>
      </p:pic>
      <p:pic>
        <p:nvPicPr>
          <p:cNvPr id="669700" name="Picture 4"/>
          <p:cNvPicPr>
            <a:picLocks noChangeAspect="1" noChangeArrowheads="1"/>
          </p:cNvPicPr>
          <p:nvPr/>
        </p:nvPicPr>
        <p:blipFill>
          <a:blip r:embed="rId5"/>
          <a:srcRect/>
          <a:stretch>
            <a:fillRect/>
          </a:stretch>
        </p:blipFill>
        <p:spPr bwMode="auto">
          <a:xfrm>
            <a:off x="5051425" y="3597275"/>
            <a:ext cx="2798763" cy="2660650"/>
          </a:xfrm>
          <a:prstGeom prst="rect">
            <a:avLst/>
          </a:prstGeom>
          <a:noFill/>
          <a:ln w="9525">
            <a:noFill/>
            <a:miter lim="800000"/>
            <a:headEnd/>
            <a:tailEnd/>
          </a:ln>
          <a:effectLst/>
        </p:spPr>
      </p:pic>
      <p:sp>
        <p:nvSpPr>
          <p:cNvPr id="669701" name="Text Box 5"/>
          <p:cNvSpPr txBox="1">
            <a:spLocks noChangeAspect="1" noChangeArrowheads="1"/>
          </p:cNvSpPr>
          <p:nvPr/>
        </p:nvSpPr>
        <p:spPr bwMode="auto">
          <a:xfrm>
            <a:off x="6507163" y="1312863"/>
            <a:ext cx="2687637" cy="336550"/>
          </a:xfrm>
          <a:prstGeom prst="rect">
            <a:avLst/>
          </a:prstGeom>
          <a:noFill/>
          <a:ln w="9525">
            <a:noFill/>
            <a:miter lim="800000"/>
            <a:headEnd/>
            <a:tailEnd/>
          </a:ln>
          <a:effectLst/>
        </p:spPr>
        <p:txBody>
          <a:bodyPr>
            <a:spAutoFit/>
          </a:bodyPr>
          <a:lstStyle/>
          <a:p>
            <a:pPr>
              <a:spcBef>
                <a:spcPct val="50000"/>
              </a:spcBef>
            </a:pPr>
            <a:r>
              <a:rPr lang="en-US" sz="1600">
                <a:solidFill>
                  <a:schemeClr val="tx1"/>
                </a:solidFill>
                <a:latin typeface="Arial" charset="0"/>
              </a:rPr>
              <a:t>Cellulose nanofiber bundles</a:t>
            </a:r>
          </a:p>
        </p:txBody>
      </p:sp>
      <p:sp>
        <p:nvSpPr>
          <p:cNvPr id="669702" name="Text Box 6"/>
          <p:cNvSpPr txBox="1">
            <a:spLocks noChangeAspect="1" noChangeArrowheads="1"/>
          </p:cNvSpPr>
          <p:nvPr/>
        </p:nvSpPr>
        <p:spPr bwMode="auto">
          <a:xfrm>
            <a:off x="7645400" y="3911600"/>
            <a:ext cx="1460500" cy="1803400"/>
          </a:xfrm>
          <a:prstGeom prst="rect">
            <a:avLst/>
          </a:prstGeom>
          <a:solidFill>
            <a:schemeClr val="bg1"/>
          </a:solidFill>
          <a:ln w="9525">
            <a:noFill/>
            <a:miter lim="800000"/>
            <a:headEnd/>
            <a:tailEnd/>
          </a:ln>
          <a:effectLst/>
        </p:spPr>
        <p:txBody>
          <a:bodyPr>
            <a:spAutoFit/>
          </a:bodyPr>
          <a:lstStyle/>
          <a:p>
            <a:pPr>
              <a:spcBef>
                <a:spcPct val="50000"/>
              </a:spcBef>
            </a:pPr>
            <a:r>
              <a:rPr lang="en-US" sz="1600" b="1">
                <a:solidFill>
                  <a:schemeClr val="tx1"/>
                </a:solidFill>
                <a:latin typeface="Arial" charset="0"/>
              </a:rPr>
              <a:t>6 assembly proteins (rosette) which produce cellulose nanofibers</a:t>
            </a:r>
          </a:p>
        </p:txBody>
      </p:sp>
      <p:sp>
        <p:nvSpPr>
          <p:cNvPr id="669703" name="Rectangle 7"/>
          <p:cNvSpPr>
            <a:spLocks noChangeArrowheads="1"/>
          </p:cNvSpPr>
          <p:nvPr/>
        </p:nvSpPr>
        <p:spPr bwMode="auto">
          <a:xfrm>
            <a:off x="6919913" y="6388100"/>
            <a:ext cx="2038350" cy="304800"/>
          </a:xfrm>
          <a:prstGeom prst="rect">
            <a:avLst/>
          </a:prstGeom>
          <a:noFill/>
          <a:ln w="9525">
            <a:noFill/>
            <a:miter lim="800000"/>
            <a:headEnd/>
            <a:tailEnd/>
          </a:ln>
          <a:effectLst/>
        </p:spPr>
        <p:txBody>
          <a:bodyPr wrap="none" anchor="ctr">
            <a:spAutoFit/>
          </a:bodyPr>
          <a:lstStyle/>
          <a:p>
            <a:r>
              <a:rPr lang="en-US" sz="1400">
                <a:solidFill>
                  <a:schemeClr val="tx1"/>
                </a:solidFill>
                <a:latin typeface="Arial" charset="0"/>
              </a:rPr>
              <a:t>C. Haigler &amp; L. Blanton </a:t>
            </a:r>
          </a:p>
        </p:txBody>
      </p:sp>
      <p:sp>
        <p:nvSpPr>
          <p:cNvPr id="669704" name="Text Box 8"/>
          <p:cNvSpPr txBox="1">
            <a:spLocks noChangeArrowheads="1"/>
          </p:cNvSpPr>
          <p:nvPr/>
        </p:nvSpPr>
        <p:spPr bwMode="auto">
          <a:xfrm>
            <a:off x="1284288" y="279400"/>
            <a:ext cx="7580312" cy="885825"/>
          </a:xfrm>
          <a:prstGeom prst="rect">
            <a:avLst/>
          </a:prstGeom>
          <a:noFill/>
          <a:ln w="9525">
            <a:noFill/>
            <a:miter lim="800000"/>
            <a:headEnd/>
            <a:tailEnd/>
          </a:ln>
          <a:effectLst/>
        </p:spPr>
        <p:txBody>
          <a:bodyPr>
            <a:spAutoFit/>
          </a:bodyPr>
          <a:lstStyle/>
          <a:p>
            <a:pPr>
              <a:lnSpc>
                <a:spcPct val="90000"/>
              </a:lnSpc>
              <a:spcBef>
                <a:spcPct val="50000"/>
              </a:spcBef>
            </a:pPr>
            <a:r>
              <a:rPr lang="en-US" sz="2900" b="1">
                <a:solidFill>
                  <a:srgbClr val="FF0000"/>
                </a:solidFill>
                <a:latin typeface="Arial" charset="0"/>
              </a:rPr>
              <a:t>Cellulose :</a:t>
            </a:r>
            <a:r>
              <a:rPr lang="en-US" sz="2900" b="1">
                <a:solidFill>
                  <a:schemeClr val="tx1"/>
                </a:solidFill>
                <a:latin typeface="Arial" charset="0"/>
              </a:rPr>
              <a:t> </a:t>
            </a:r>
            <a:r>
              <a:rPr lang="en-US" sz="2900" b="1">
                <a:solidFill>
                  <a:srgbClr val="FF0000"/>
                </a:solidFill>
                <a:latin typeface="Arial" charset="0"/>
              </a:rPr>
              <a:t>Nature Working Across a Length Scale &gt;10</a:t>
            </a:r>
            <a:r>
              <a:rPr lang="en-US" sz="2900" b="1" baseline="30000">
                <a:solidFill>
                  <a:srgbClr val="FF0000"/>
                </a:solidFill>
                <a:latin typeface="Arial" charset="0"/>
              </a:rPr>
              <a:t>10</a:t>
            </a:r>
            <a:r>
              <a:rPr lang="en-US" sz="2900" b="1">
                <a:solidFill>
                  <a:srgbClr val="FF0000"/>
                </a:solidFill>
                <a:latin typeface="Arial" charset="0"/>
              </a:rPr>
              <a:t>!</a:t>
            </a:r>
          </a:p>
        </p:txBody>
      </p:sp>
      <p:sp>
        <p:nvSpPr>
          <p:cNvPr id="669705" name="Text Box 9"/>
          <p:cNvSpPr txBox="1">
            <a:spLocks noChangeArrowheads="1"/>
          </p:cNvSpPr>
          <p:nvPr/>
        </p:nvSpPr>
        <p:spPr bwMode="auto">
          <a:xfrm>
            <a:off x="5203825" y="5160963"/>
            <a:ext cx="777875" cy="257175"/>
          </a:xfrm>
          <a:prstGeom prst="rect">
            <a:avLst/>
          </a:prstGeom>
          <a:noFill/>
          <a:ln w="9525">
            <a:noFill/>
            <a:miter lim="800000"/>
            <a:headEnd/>
            <a:tailEnd/>
          </a:ln>
          <a:effectLst/>
        </p:spPr>
        <p:txBody>
          <a:bodyPr>
            <a:spAutoFit/>
          </a:bodyPr>
          <a:lstStyle/>
          <a:p>
            <a:pPr>
              <a:lnSpc>
                <a:spcPct val="90000"/>
              </a:lnSpc>
              <a:spcBef>
                <a:spcPct val="50000"/>
              </a:spcBef>
            </a:pPr>
            <a:r>
              <a:rPr lang="en-US" sz="1200">
                <a:solidFill>
                  <a:schemeClr val="tx1"/>
                </a:solidFill>
                <a:latin typeface="Arial" charset="0"/>
              </a:rPr>
              <a:t>~28nm</a:t>
            </a:r>
          </a:p>
        </p:txBody>
      </p:sp>
      <p:sp>
        <p:nvSpPr>
          <p:cNvPr id="669706" name="Line 10"/>
          <p:cNvSpPr>
            <a:spLocks noChangeShapeType="1"/>
          </p:cNvSpPr>
          <p:nvPr/>
        </p:nvSpPr>
        <p:spPr bwMode="auto">
          <a:xfrm>
            <a:off x="5295900" y="5068888"/>
            <a:ext cx="0" cy="274637"/>
          </a:xfrm>
          <a:prstGeom prst="line">
            <a:avLst/>
          </a:prstGeom>
          <a:noFill/>
          <a:ln w="9525">
            <a:solidFill>
              <a:schemeClr val="tx1"/>
            </a:solidFill>
            <a:round/>
            <a:headEnd/>
            <a:tailEnd/>
          </a:ln>
          <a:effectLst/>
        </p:spPr>
        <p:txBody>
          <a:bodyPr/>
          <a:lstStyle/>
          <a:p>
            <a:endParaRPr lang="en-US"/>
          </a:p>
        </p:txBody>
      </p:sp>
      <p:sp>
        <p:nvSpPr>
          <p:cNvPr id="669707" name="Line 11"/>
          <p:cNvSpPr>
            <a:spLocks noChangeShapeType="1"/>
          </p:cNvSpPr>
          <p:nvPr/>
        </p:nvSpPr>
        <p:spPr bwMode="auto">
          <a:xfrm>
            <a:off x="5799138" y="5068888"/>
            <a:ext cx="0" cy="274637"/>
          </a:xfrm>
          <a:prstGeom prst="line">
            <a:avLst/>
          </a:prstGeom>
          <a:noFill/>
          <a:ln w="9525">
            <a:solidFill>
              <a:schemeClr val="tx1"/>
            </a:solidFill>
            <a:round/>
            <a:headEnd/>
            <a:tailEnd/>
          </a:ln>
          <a:effectLst/>
        </p:spPr>
        <p:txBody>
          <a:bodyPr/>
          <a:lstStyle/>
          <a:p>
            <a:endParaRPr lang="en-US"/>
          </a:p>
        </p:txBody>
      </p:sp>
      <p:pic>
        <p:nvPicPr>
          <p:cNvPr id="669708" name="Picture 12"/>
          <p:cNvPicPr>
            <a:picLocks noChangeAspect="1" noChangeArrowheads="1"/>
          </p:cNvPicPr>
          <p:nvPr/>
        </p:nvPicPr>
        <p:blipFill>
          <a:blip r:embed="rId6"/>
          <a:srcRect l="2196" t="984" r="2196" b="7385"/>
          <a:stretch>
            <a:fillRect/>
          </a:stretch>
        </p:blipFill>
        <p:spPr bwMode="auto">
          <a:xfrm>
            <a:off x="2408238" y="1592263"/>
            <a:ext cx="1658937" cy="2363787"/>
          </a:xfrm>
          <a:prstGeom prst="rect">
            <a:avLst/>
          </a:prstGeom>
          <a:noFill/>
          <a:ln w="9525">
            <a:noFill/>
            <a:miter lim="800000"/>
            <a:headEnd/>
            <a:tailEnd/>
          </a:ln>
          <a:effectLst/>
        </p:spPr>
      </p:pic>
      <p:pic>
        <p:nvPicPr>
          <p:cNvPr id="669709" name="Picture 13"/>
          <p:cNvPicPr>
            <a:picLocks noChangeAspect="1" noChangeArrowheads="1"/>
          </p:cNvPicPr>
          <p:nvPr/>
        </p:nvPicPr>
        <p:blipFill>
          <a:blip r:embed="rId7"/>
          <a:srcRect/>
          <a:stretch>
            <a:fillRect/>
          </a:stretch>
        </p:blipFill>
        <p:spPr bwMode="auto">
          <a:xfrm>
            <a:off x="396875" y="1571625"/>
            <a:ext cx="1935163" cy="1951038"/>
          </a:xfrm>
          <a:prstGeom prst="rect">
            <a:avLst/>
          </a:prstGeom>
          <a:noFill/>
          <a:ln w="9525">
            <a:noFill/>
            <a:miter lim="800000"/>
            <a:headEnd/>
            <a:tailEnd/>
          </a:ln>
          <a:effectLst/>
        </p:spPr>
      </p:pic>
      <p:pic>
        <p:nvPicPr>
          <p:cNvPr id="669710" name="Picture 14"/>
          <p:cNvPicPr>
            <a:picLocks noChangeAspect="1" noChangeArrowheads="1"/>
          </p:cNvPicPr>
          <p:nvPr/>
        </p:nvPicPr>
        <p:blipFill>
          <a:blip r:embed="rId8"/>
          <a:srcRect/>
          <a:stretch>
            <a:fillRect/>
          </a:stretch>
        </p:blipFill>
        <p:spPr bwMode="auto">
          <a:xfrm>
            <a:off x="2376488" y="4032250"/>
            <a:ext cx="1952625" cy="2074863"/>
          </a:xfrm>
          <a:prstGeom prst="rect">
            <a:avLst/>
          </a:prstGeom>
          <a:noFill/>
          <a:ln w="9525">
            <a:noFill/>
            <a:miter lim="800000"/>
            <a:headEnd/>
            <a:tailEnd/>
          </a:ln>
          <a:effectLst/>
        </p:spPr>
      </p:pic>
      <p:pic>
        <p:nvPicPr>
          <p:cNvPr id="669711" name="Picture 15"/>
          <p:cNvPicPr>
            <a:picLocks noChangeAspect="1" noChangeArrowheads="1"/>
          </p:cNvPicPr>
          <p:nvPr/>
        </p:nvPicPr>
        <p:blipFill>
          <a:blip r:embed="rId9"/>
          <a:srcRect l="52856" r="12286"/>
          <a:stretch>
            <a:fillRect/>
          </a:stretch>
        </p:blipFill>
        <p:spPr bwMode="auto">
          <a:xfrm>
            <a:off x="596900" y="3771900"/>
            <a:ext cx="1549400" cy="2222500"/>
          </a:xfrm>
          <a:prstGeom prst="rect">
            <a:avLst/>
          </a:prstGeom>
          <a:noFill/>
          <a:ln w="9525">
            <a:noFill/>
            <a:miter lim="800000"/>
            <a:headEnd/>
            <a:tailEnd/>
          </a:ln>
          <a:effectLst/>
        </p:spPr>
      </p:pic>
      <p:sp>
        <p:nvSpPr>
          <p:cNvPr id="669712" name="Line 16"/>
          <p:cNvSpPr>
            <a:spLocks noChangeShapeType="1"/>
          </p:cNvSpPr>
          <p:nvPr/>
        </p:nvSpPr>
        <p:spPr bwMode="auto">
          <a:xfrm>
            <a:off x="1382713" y="3017838"/>
            <a:ext cx="0" cy="914400"/>
          </a:xfrm>
          <a:prstGeom prst="line">
            <a:avLst/>
          </a:prstGeom>
          <a:noFill/>
          <a:ln w="38100">
            <a:solidFill>
              <a:srgbClr val="FF6600"/>
            </a:solidFill>
            <a:round/>
            <a:headEnd type="triangle" w="med" len="med"/>
            <a:tailEnd/>
          </a:ln>
          <a:effectLst/>
        </p:spPr>
        <p:txBody>
          <a:bodyPr/>
          <a:lstStyle/>
          <a:p>
            <a:endParaRPr lang="en-US"/>
          </a:p>
        </p:txBody>
      </p:sp>
      <p:sp>
        <p:nvSpPr>
          <p:cNvPr id="669713" name="Line 17"/>
          <p:cNvSpPr>
            <a:spLocks noChangeShapeType="1"/>
          </p:cNvSpPr>
          <p:nvPr/>
        </p:nvSpPr>
        <p:spPr bwMode="auto">
          <a:xfrm flipV="1">
            <a:off x="1854200" y="2520950"/>
            <a:ext cx="1019175" cy="1463675"/>
          </a:xfrm>
          <a:prstGeom prst="line">
            <a:avLst/>
          </a:prstGeom>
          <a:noFill/>
          <a:ln w="38100">
            <a:solidFill>
              <a:srgbClr val="FF6600"/>
            </a:solidFill>
            <a:round/>
            <a:headEnd type="triangle" w="med" len="med"/>
            <a:tailEnd/>
          </a:ln>
          <a:effectLst/>
        </p:spPr>
        <p:txBody>
          <a:bodyPr/>
          <a:lstStyle/>
          <a:p>
            <a:endParaRPr lang="en-US"/>
          </a:p>
        </p:txBody>
      </p:sp>
      <p:sp>
        <p:nvSpPr>
          <p:cNvPr id="669714" name="Line 18"/>
          <p:cNvSpPr>
            <a:spLocks noChangeShapeType="1"/>
          </p:cNvSpPr>
          <p:nvPr/>
        </p:nvSpPr>
        <p:spPr bwMode="auto">
          <a:xfrm flipV="1">
            <a:off x="3435350" y="2990850"/>
            <a:ext cx="1423988" cy="1828800"/>
          </a:xfrm>
          <a:prstGeom prst="line">
            <a:avLst/>
          </a:prstGeom>
          <a:noFill/>
          <a:ln w="38100">
            <a:solidFill>
              <a:srgbClr val="FF6600"/>
            </a:solidFill>
            <a:round/>
            <a:headEnd type="triangle" w="med" len="med"/>
            <a:tailEnd/>
          </a:ln>
          <a:effectLst/>
        </p:spPr>
        <p:txBody>
          <a:bodyPr/>
          <a:lstStyle/>
          <a:p>
            <a:endParaRPr lang="en-US"/>
          </a:p>
        </p:txBody>
      </p:sp>
      <p:sp>
        <p:nvSpPr>
          <p:cNvPr id="669715" name="Line 19"/>
          <p:cNvSpPr>
            <a:spLocks noChangeShapeType="1"/>
          </p:cNvSpPr>
          <p:nvPr/>
        </p:nvSpPr>
        <p:spPr bwMode="auto">
          <a:xfrm>
            <a:off x="3305175" y="3644900"/>
            <a:ext cx="12700" cy="457200"/>
          </a:xfrm>
          <a:prstGeom prst="line">
            <a:avLst/>
          </a:prstGeom>
          <a:noFill/>
          <a:ln w="38100">
            <a:solidFill>
              <a:srgbClr val="FF6600"/>
            </a:solidFill>
            <a:round/>
            <a:headEnd type="triangle" w="med" len="med"/>
            <a:tailEnd/>
          </a:ln>
          <a:effectLst/>
        </p:spPr>
        <p:txBody>
          <a:bodyPr/>
          <a:lstStyle/>
          <a:p>
            <a:endParaRPr lang="en-US"/>
          </a:p>
        </p:txBody>
      </p:sp>
      <p:sp>
        <p:nvSpPr>
          <p:cNvPr id="669716" name="Line 20"/>
          <p:cNvSpPr>
            <a:spLocks noChangeShapeType="1"/>
          </p:cNvSpPr>
          <p:nvPr/>
        </p:nvSpPr>
        <p:spPr bwMode="auto">
          <a:xfrm>
            <a:off x="5616575" y="2455863"/>
            <a:ext cx="941388" cy="104775"/>
          </a:xfrm>
          <a:prstGeom prst="line">
            <a:avLst/>
          </a:prstGeom>
          <a:noFill/>
          <a:ln w="38100">
            <a:solidFill>
              <a:srgbClr val="FF6600"/>
            </a:solidFill>
            <a:round/>
            <a:headEnd type="triangle" w="med" len="med"/>
            <a:tailEnd/>
          </a:ln>
          <a:effectLst/>
        </p:spPr>
        <p:txBody>
          <a:bodyPr/>
          <a:lstStyle/>
          <a:p>
            <a:endParaRPr lang="en-US"/>
          </a:p>
        </p:txBody>
      </p:sp>
      <p:sp>
        <p:nvSpPr>
          <p:cNvPr id="669717" name="Oval 21"/>
          <p:cNvSpPr>
            <a:spLocks noChangeArrowheads="1"/>
          </p:cNvSpPr>
          <p:nvPr/>
        </p:nvSpPr>
        <p:spPr bwMode="auto">
          <a:xfrm>
            <a:off x="4532313" y="3500438"/>
            <a:ext cx="4429125" cy="2860675"/>
          </a:xfrm>
          <a:prstGeom prst="ellipse">
            <a:avLst/>
          </a:prstGeom>
          <a:noFill/>
          <a:ln w="9525">
            <a:solidFill>
              <a:srgbClr val="6699FF"/>
            </a:solidFill>
            <a:round/>
            <a:headEnd/>
            <a:tailEnd/>
          </a:ln>
          <a:effectLst/>
        </p:spPr>
        <p:txBody>
          <a:bodyPr wrap="none" anchor="ctr"/>
          <a:lstStyle/>
          <a:p>
            <a:endParaRPr lang="en-US"/>
          </a:p>
        </p:txBody>
      </p:sp>
      <p:sp>
        <p:nvSpPr>
          <p:cNvPr id="669720" name="Line 24"/>
          <p:cNvSpPr>
            <a:spLocks noChangeShapeType="1"/>
          </p:cNvSpPr>
          <p:nvPr/>
        </p:nvSpPr>
        <p:spPr bwMode="auto">
          <a:xfrm flipV="1">
            <a:off x="7207250" y="3221038"/>
            <a:ext cx="409575" cy="558800"/>
          </a:xfrm>
          <a:prstGeom prst="line">
            <a:avLst/>
          </a:prstGeom>
          <a:noFill/>
          <a:ln w="38100">
            <a:solidFill>
              <a:srgbClr val="FF66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581400"/>
            <a:ext cx="8991600" cy="838200"/>
          </a:xfrm>
          <a:prstGeom prst="rect">
            <a:avLst/>
          </a:prstGeom>
          <a:solidFill>
            <a:schemeClr val="tx2">
              <a:lumMod val="20000"/>
              <a:lumOff val="8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 y="0"/>
            <a:ext cx="8991600" cy="6740307"/>
          </a:xfrm>
          <a:prstGeom prst="rect">
            <a:avLst/>
          </a:prstGeom>
          <a:noFill/>
          <a:ln>
            <a:solidFill>
              <a:srgbClr val="C00000"/>
            </a:solidFill>
          </a:ln>
        </p:spPr>
        <p:txBody>
          <a:bodyPr wrap="square">
            <a:spAutoFit/>
          </a:bodyPr>
          <a:lstStyle/>
          <a:p>
            <a:r>
              <a:rPr lang="en-US" dirty="0" smtClean="0"/>
              <a:t>There is evidence that the cellulose </a:t>
            </a:r>
            <a:r>
              <a:rPr lang="en-US" dirty="0" err="1" smtClean="0"/>
              <a:t>microfibrils</a:t>
            </a:r>
            <a:r>
              <a:rPr lang="en-US" dirty="0" smtClean="0"/>
              <a:t> of conifer wood are assembled into aggregates in the region of 10–20 nm across .</a:t>
            </a:r>
          </a:p>
          <a:p>
            <a:r>
              <a:rPr lang="en-US" dirty="0" smtClean="0"/>
              <a:t>In cross-section the wood cell wall is so dense that </a:t>
            </a:r>
            <a:r>
              <a:rPr lang="en-US" dirty="0" smtClean="0">
                <a:solidFill>
                  <a:srgbClr val="FF0000"/>
                </a:solidFill>
              </a:rPr>
              <a:t>these </a:t>
            </a:r>
            <a:r>
              <a:rPr lang="en-US" dirty="0" err="1" smtClean="0">
                <a:solidFill>
                  <a:srgbClr val="FF0000"/>
                </a:solidFill>
              </a:rPr>
              <a:t>microfibril</a:t>
            </a:r>
            <a:r>
              <a:rPr lang="en-US" dirty="0" smtClean="0">
                <a:solidFill>
                  <a:srgbClr val="FF0000"/>
                </a:solidFill>
              </a:rPr>
              <a:t> aggregates are not readily visible</a:t>
            </a:r>
            <a:r>
              <a:rPr lang="en-US" dirty="0" smtClean="0"/>
              <a:t>, but they have been imaged by </a:t>
            </a:r>
            <a:r>
              <a:rPr lang="en-US" b="1" dirty="0" smtClean="0">
                <a:solidFill>
                  <a:srgbClr val="FFC000"/>
                </a:solidFill>
              </a:rPr>
              <a:t>atomic force microscopy </a:t>
            </a:r>
            <a:r>
              <a:rPr lang="en-US" dirty="0" smtClean="0"/>
              <a:t>and </a:t>
            </a:r>
            <a:r>
              <a:rPr lang="en-US" dirty="0" smtClean="0">
                <a:solidFill>
                  <a:srgbClr val="FFC000"/>
                </a:solidFill>
              </a:rPr>
              <a:t>electron tomography</a:t>
            </a:r>
            <a:r>
              <a:rPr lang="en-US" dirty="0" smtClean="0"/>
              <a:t>, which showed their structures to be somewhat irregular and interspersed to a limited degree with other polymers. </a:t>
            </a:r>
          </a:p>
          <a:p>
            <a:r>
              <a:rPr lang="en-US" dirty="0" smtClean="0"/>
              <a:t>In SEM images of transversely fractured wood the fracture planes cut cleanly across each </a:t>
            </a:r>
            <a:r>
              <a:rPr lang="en-US" dirty="0" err="1" smtClean="0"/>
              <a:t>microfibril</a:t>
            </a:r>
            <a:r>
              <a:rPr lang="en-US" dirty="0" smtClean="0"/>
              <a:t> aggregate but also run between aggregates for short distances, giving a stepped topography.  </a:t>
            </a:r>
          </a:p>
          <a:p>
            <a:r>
              <a:rPr lang="en-US" dirty="0" smtClean="0"/>
              <a:t>In mechanical terms, therefore, the </a:t>
            </a:r>
            <a:r>
              <a:rPr lang="en-US" dirty="0" err="1" smtClean="0"/>
              <a:t>microfibril</a:t>
            </a:r>
            <a:r>
              <a:rPr lang="en-US" dirty="0" smtClean="0"/>
              <a:t> aggregate appears to be the basic cohesive unit of the dry wood cell wall in the sense that it does not readily fray into its constituent </a:t>
            </a:r>
            <a:r>
              <a:rPr lang="en-US" dirty="0" err="1" smtClean="0"/>
              <a:t>microfibrils</a:t>
            </a:r>
            <a:r>
              <a:rPr lang="en-US" dirty="0" smtClean="0"/>
              <a:t> during fracture.</a:t>
            </a:r>
          </a:p>
          <a:p>
            <a:endParaRPr lang="en-US" dirty="0" smtClean="0"/>
          </a:p>
          <a:p>
            <a:r>
              <a:rPr lang="en-US" dirty="0" smtClean="0">
                <a:solidFill>
                  <a:srgbClr val="C00000"/>
                </a:solidFill>
              </a:rPr>
              <a:t>The details like  </a:t>
            </a:r>
            <a:r>
              <a:rPr lang="en-US" u="sng" dirty="0" smtClean="0">
                <a:solidFill>
                  <a:srgbClr val="C00000"/>
                </a:solidFill>
              </a:rPr>
              <a:t>precise dimensions of </a:t>
            </a:r>
            <a:r>
              <a:rPr lang="en-US" u="sng" dirty="0" err="1" smtClean="0">
                <a:solidFill>
                  <a:srgbClr val="C00000"/>
                </a:solidFill>
              </a:rPr>
              <a:t>microfibrils</a:t>
            </a:r>
            <a:r>
              <a:rPr lang="en-US" u="sng" dirty="0" smtClean="0">
                <a:solidFill>
                  <a:srgbClr val="C00000"/>
                </a:solidFill>
              </a:rPr>
              <a:t> </a:t>
            </a:r>
            <a:r>
              <a:rPr lang="en-US" dirty="0" smtClean="0">
                <a:solidFill>
                  <a:srgbClr val="C00000"/>
                </a:solidFill>
              </a:rPr>
              <a:t>and </a:t>
            </a:r>
            <a:r>
              <a:rPr lang="en-US" u="sng" dirty="0" smtClean="0">
                <a:solidFill>
                  <a:srgbClr val="C00000"/>
                </a:solidFill>
              </a:rPr>
              <a:t>their aggregates</a:t>
            </a:r>
            <a:r>
              <a:rPr lang="en-US" dirty="0" smtClean="0">
                <a:solidFill>
                  <a:srgbClr val="C00000"/>
                </a:solidFill>
              </a:rPr>
              <a:t>, the </a:t>
            </a:r>
            <a:r>
              <a:rPr lang="en-US" u="sng" dirty="0" smtClean="0">
                <a:solidFill>
                  <a:srgbClr val="C00000"/>
                </a:solidFill>
              </a:rPr>
              <a:t>number of chains in each </a:t>
            </a:r>
            <a:r>
              <a:rPr lang="en-US" u="sng" dirty="0" err="1" smtClean="0">
                <a:solidFill>
                  <a:srgbClr val="C00000"/>
                </a:solidFill>
              </a:rPr>
              <a:t>microfibril</a:t>
            </a:r>
            <a:r>
              <a:rPr lang="en-US" u="sng" dirty="0" smtClean="0">
                <a:solidFill>
                  <a:srgbClr val="C00000"/>
                </a:solidFill>
              </a:rPr>
              <a:t>,</a:t>
            </a:r>
            <a:r>
              <a:rPr lang="en-US" dirty="0" smtClean="0">
                <a:solidFill>
                  <a:srgbClr val="C00000"/>
                </a:solidFill>
              </a:rPr>
              <a:t> the disposition of its component </a:t>
            </a:r>
            <a:r>
              <a:rPr lang="en-US" u="sng" dirty="0" smtClean="0">
                <a:solidFill>
                  <a:srgbClr val="C00000"/>
                </a:solidFill>
              </a:rPr>
              <a:t>crystalline and </a:t>
            </a:r>
            <a:r>
              <a:rPr lang="en-US" u="sng" dirty="0" err="1" smtClean="0">
                <a:solidFill>
                  <a:srgbClr val="C00000"/>
                </a:solidFill>
              </a:rPr>
              <a:t>noncrystalline</a:t>
            </a:r>
            <a:r>
              <a:rPr lang="en-US" u="sng" dirty="0" smtClean="0">
                <a:solidFill>
                  <a:srgbClr val="C00000"/>
                </a:solidFill>
              </a:rPr>
              <a:t> fractions </a:t>
            </a:r>
            <a:r>
              <a:rPr lang="en-US" dirty="0" smtClean="0">
                <a:solidFill>
                  <a:srgbClr val="C00000"/>
                </a:solidFill>
              </a:rPr>
              <a:t>have been elusive.</a:t>
            </a:r>
          </a:p>
          <a:p>
            <a:endParaRPr lang="en-US" dirty="0" smtClean="0">
              <a:solidFill>
                <a:srgbClr val="FFC000"/>
              </a:solidFill>
            </a:endParaRPr>
          </a:p>
          <a:p>
            <a:r>
              <a:rPr lang="en-US" dirty="0" smtClean="0"/>
              <a:t>The determination of </a:t>
            </a:r>
            <a:r>
              <a:rPr lang="en-US" dirty="0" err="1" smtClean="0"/>
              <a:t>microfibril</a:t>
            </a:r>
            <a:r>
              <a:rPr lang="en-US" dirty="0" smtClean="0"/>
              <a:t> diameters in wood has been addressed frequently by a variety of techniques, particularly </a:t>
            </a:r>
            <a:r>
              <a:rPr lang="en-US" dirty="0" smtClean="0">
                <a:solidFill>
                  <a:srgbClr val="FF0000"/>
                </a:solidFill>
              </a:rPr>
              <a:t>wide-angle X-ray scattering (WAXS) </a:t>
            </a:r>
            <a:r>
              <a:rPr lang="en-US" dirty="0" smtClean="0"/>
              <a:t>and </a:t>
            </a:r>
            <a:r>
              <a:rPr lang="en-US" dirty="0" smtClean="0">
                <a:solidFill>
                  <a:srgbClr val="FF0000"/>
                </a:solidFill>
              </a:rPr>
              <a:t>solid-state </a:t>
            </a:r>
            <a:r>
              <a:rPr lang="en-US" baseline="30000" dirty="0" smtClean="0">
                <a:solidFill>
                  <a:srgbClr val="FF0000"/>
                </a:solidFill>
              </a:rPr>
              <a:t>13</a:t>
            </a:r>
            <a:r>
              <a:rPr lang="en-US" dirty="0" smtClean="0">
                <a:solidFill>
                  <a:srgbClr val="FF0000"/>
                </a:solidFill>
              </a:rPr>
              <a:t>C NMR. </a:t>
            </a:r>
          </a:p>
          <a:p>
            <a:r>
              <a:rPr lang="en-US" dirty="0" smtClean="0"/>
              <a:t>However each technique has drawbacks and agreement has not been generally good. </a:t>
            </a:r>
            <a:r>
              <a:rPr lang="en-US" dirty="0" smtClean="0">
                <a:solidFill>
                  <a:srgbClr val="FFC000"/>
                </a:solidFill>
              </a:rPr>
              <a:t>Diameters</a:t>
            </a:r>
            <a:r>
              <a:rPr lang="en-US" dirty="0" smtClean="0"/>
              <a:t> suggested have ranged from </a:t>
            </a:r>
            <a:r>
              <a:rPr lang="en-US" b="1" dirty="0" smtClean="0">
                <a:solidFill>
                  <a:srgbClr val="FFC000"/>
                </a:solidFill>
              </a:rPr>
              <a:t>2.2 nm to 3.6 nm</a:t>
            </a:r>
            <a:r>
              <a:rPr lang="en-US" dirty="0" smtClean="0"/>
              <a:t>. </a:t>
            </a:r>
          </a:p>
          <a:p>
            <a:r>
              <a:rPr lang="en-US" dirty="0" smtClean="0"/>
              <a:t>These upper and lower limits correspond to about </a:t>
            </a:r>
            <a:r>
              <a:rPr lang="en-US" b="1" dirty="0" smtClean="0">
                <a:solidFill>
                  <a:srgbClr val="FFC000"/>
                </a:solidFill>
              </a:rPr>
              <a:t>12 and 32 chains </a:t>
            </a:r>
            <a:r>
              <a:rPr lang="en-US" dirty="0" smtClean="0"/>
              <a:t>(πr2∕0.317) if it is assumed that the wood </a:t>
            </a:r>
            <a:r>
              <a:rPr lang="en-US" dirty="0" err="1" smtClean="0"/>
              <a:t>microfibrils</a:t>
            </a:r>
            <a:r>
              <a:rPr lang="en-US" dirty="0" smtClean="0"/>
              <a:t> are approximately circular in cross section</a:t>
            </a:r>
          </a:p>
          <a:p>
            <a:r>
              <a:rPr lang="en-US" dirty="0" smtClean="0"/>
              <a:t>and each chain occupies 0.317 nm</a:t>
            </a:r>
            <a:r>
              <a:rPr lang="en-US" baseline="30000" dirty="0" smtClean="0"/>
              <a:t>2</a:t>
            </a:r>
            <a:r>
              <a:rPr lang="en-US" dirty="0" smtClean="0"/>
              <a:t> as in cellulose </a:t>
            </a:r>
            <a:r>
              <a:rPr lang="en-US" dirty="0" err="1" smtClean="0"/>
              <a:t>Iβ</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514600"/>
            <a:ext cx="8077200" cy="1524000"/>
          </a:xfrm>
          <a:prstGeom prst="rect">
            <a:avLst/>
          </a:prstGeom>
          <a:solidFill>
            <a:srgbClr val="16DB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 y="2438400"/>
            <a:ext cx="8382000" cy="3416320"/>
          </a:xfrm>
          <a:prstGeom prst="rect">
            <a:avLst/>
          </a:prstGeom>
        </p:spPr>
        <p:txBody>
          <a:bodyPr wrap="square">
            <a:spAutoFit/>
          </a:bodyPr>
          <a:lstStyle/>
          <a:p>
            <a:r>
              <a:rPr lang="en-US" sz="2400" dirty="0" smtClean="0"/>
              <a:t>“Our data suggest </a:t>
            </a:r>
            <a:r>
              <a:rPr lang="en-US" sz="2400" dirty="0" err="1" smtClean="0"/>
              <a:t>microfibrils</a:t>
            </a:r>
            <a:r>
              <a:rPr lang="en-US" sz="2400" dirty="0" smtClean="0"/>
              <a:t> with about 24 chains, possibly twisted and with considerable disorder increasing towards the surfaces. Less extensive disordered regions probably exist within the core of each </a:t>
            </a:r>
            <a:r>
              <a:rPr lang="en-US" sz="2400" dirty="0" err="1" smtClean="0"/>
              <a:t>microfibril</a:t>
            </a:r>
            <a:r>
              <a:rPr lang="en-US" sz="2400" dirty="0" smtClean="0"/>
              <a:t>. “</a:t>
            </a:r>
            <a:br>
              <a:rPr lang="en-US" sz="2400" dirty="0" smtClean="0"/>
            </a:br>
            <a:endParaRPr lang="en-US" sz="2400" dirty="0" smtClean="0"/>
          </a:p>
          <a:p>
            <a:r>
              <a:rPr lang="en-US" sz="2400" dirty="0" smtClean="0"/>
              <a:t>“Tight lateral binding is facilitated by the hydrogen-bonding pattern of the surface chains, at only a small cost in tensile stiffness due to the loss of </a:t>
            </a:r>
            <a:r>
              <a:rPr lang="en-US" sz="2400" dirty="0" err="1" smtClean="0"/>
              <a:t>intramolecular</a:t>
            </a:r>
            <a:r>
              <a:rPr lang="en-US" sz="2400" dirty="0" smtClean="0"/>
              <a:t> hydrogen bonding between O</a:t>
            </a:r>
            <a:r>
              <a:rPr lang="en-US" sz="2400" baseline="-25000" dirty="0" smtClean="0"/>
              <a:t>2 </a:t>
            </a:r>
            <a:r>
              <a:rPr lang="en-US" sz="2400" dirty="0" smtClean="0"/>
              <a:t>and O</a:t>
            </a:r>
            <a:r>
              <a:rPr lang="en-US" sz="2400" baseline="-25000" dirty="0" smtClean="0"/>
              <a:t>6”</a:t>
            </a:r>
            <a:endParaRPr lang="en-US" sz="2400" baseline="-25000" dirty="0"/>
          </a:p>
        </p:txBody>
      </p:sp>
      <p:sp>
        <p:nvSpPr>
          <p:cNvPr id="3" name="Rectangle 2"/>
          <p:cNvSpPr/>
          <p:nvPr/>
        </p:nvSpPr>
        <p:spPr>
          <a:xfrm>
            <a:off x="228600" y="228600"/>
            <a:ext cx="8382000" cy="1077218"/>
          </a:xfrm>
          <a:prstGeom prst="rect">
            <a:avLst/>
          </a:prstGeom>
        </p:spPr>
        <p:txBody>
          <a:bodyPr wrap="square">
            <a:spAutoFit/>
          </a:bodyPr>
          <a:lstStyle/>
          <a:p>
            <a:r>
              <a:rPr lang="en-US" sz="2800" b="1" dirty="0" smtClean="0"/>
              <a:t>Nanostructure of cellulose </a:t>
            </a:r>
            <a:r>
              <a:rPr lang="en-US" sz="2800" b="1" dirty="0" err="1" smtClean="0"/>
              <a:t>microfibrils</a:t>
            </a:r>
            <a:r>
              <a:rPr lang="en-US" sz="2800" b="1" dirty="0" smtClean="0"/>
              <a:t> in spruce wood</a:t>
            </a:r>
          </a:p>
          <a:p>
            <a:r>
              <a:rPr lang="en-US" b="1" dirty="0" err="1" smtClean="0"/>
              <a:t>Anwesha</a:t>
            </a:r>
            <a:r>
              <a:rPr lang="en-US" b="1" dirty="0" smtClean="0"/>
              <a:t> N. </a:t>
            </a:r>
            <a:r>
              <a:rPr lang="en-US" b="1" dirty="0" err="1" smtClean="0"/>
              <a:t>Fernandesa</a:t>
            </a:r>
            <a:r>
              <a:rPr lang="en-US" b="1" dirty="0" smtClean="0"/>
              <a:t>, Lynne H. </a:t>
            </a:r>
            <a:r>
              <a:rPr lang="en-US" b="1" dirty="0" err="1" smtClean="0"/>
              <a:t>Thomasb</a:t>
            </a:r>
            <a:r>
              <a:rPr lang="en-US" b="1" dirty="0" smtClean="0"/>
              <a:t>, Clemens M. </a:t>
            </a:r>
            <a:r>
              <a:rPr lang="en-US" b="1" dirty="0" err="1" smtClean="0"/>
              <a:t>Altanerc</a:t>
            </a:r>
            <a:r>
              <a:rPr lang="en-US" b="1" dirty="0" smtClean="0"/>
              <a:t>, Philip </a:t>
            </a:r>
            <a:r>
              <a:rPr lang="en-US" b="1" dirty="0" err="1" smtClean="0"/>
              <a:t>Callowd</a:t>
            </a:r>
            <a:r>
              <a:rPr lang="en-US" b="1" dirty="0" smtClean="0"/>
              <a:t>, V. Trevor </a:t>
            </a:r>
            <a:r>
              <a:rPr lang="en-US" b="1" dirty="0" err="1" smtClean="0"/>
              <a:t>Forsythd,e</a:t>
            </a:r>
            <a:r>
              <a:rPr lang="en-US" b="1" dirty="0" smtClean="0"/>
              <a:t>, David C. </a:t>
            </a:r>
            <a:r>
              <a:rPr lang="en-US" b="1" dirty="0" err="1" smtClean="0"/>
              <a:t>Apperleyf</a:t>
            </a:r>
            <a:r>
              <a:rPr lang="en-US" b="1" dirty="0" smtClean="0"/>
              <a:t>, Craig J. </a:t>
            </a:r>
            <a:r>
              <a:rPr lang="en-US" b="1" dirty="0" err="1" smtClean="0"/>
              <a:t>Kennedyg</a:t>
            </a:r>
            <a:r>
              <a:rPr lang="en-US" b="1" dirty="0" smtClean="0"/>
              <a:t>, and Michael C. Jarvish,1</a:t>
            </a:r>
            <a:endParaRPr lang="en-US" b="1" dirty="0"/>
          </a:p>
        </p:txBody>
      </p:sp>
      <p:sp>
        <p:nvSpPr>
          <p:cNvPr id="4" name="Rectangle 3"/>
          <p:cNvSpPr/>
          <p:nvPr/>
        </p:nvSpPr>
        <p:spPr>
          <a:xfrm>
            <a:off x="304800" y="6096000"/>
            <a:ext cx="8153400" cy="461665"/>
          </a:xfrm>
          <a:prstGeom prst="rect">
            <a:avLst/>
          </a:prstGeom>
        </p:spPr>
        <p:txBody>
          <a:bodyPr wrap="square">
            <a:spAutoFit/>
          </a:bodyPr>
          <a:lstStyle/>
          <a:p>
            <a:r>
              <a:rPr lang="pt-BR" sz="2400" dirty="0" smtClean="0"/>
              <a:t>PNAS ∣ November 22, 2011 ∣ vol. 108 ∣ no. 47 ∣ E1195–E1203</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lum bright="10000" contrast="30000"/>
          </a:blip>
          <a:srcRect/>
          <a:stretch>
            <a:fillRect/>
          </a:stretch>
        </p:blipFill>
        <p:spPr bwMode="auto">
          <a:xfrm>
            <a:off x="1600200" y="0"/>
            <a:ext cx="6623263"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828800" y="0"/>
            <a:ext cx="4800600" cy="677227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lum bright="20000" contrast="30000"/>
          </a:blip>
          <a:srcRect/>
          <a:stretch>
            <a:fillRect/>
          </a:stretch>
        </p:blipFill>
        <p:spPr bwMode="auto">
          <a:xfrm>
            <a:off x="552450" y="1"/>
            <a:ext cx="7769332" cy="68580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28600" y="281226"/>
            <a:ext cx="86868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cellulose of plant cell wall is interpreted as a combination of two interpenetrating systems - the </a:t>
            </a: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micellar</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intermicellar</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wall contains a porous matrix of cellulose consisting of fine coalesced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microfibrils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an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interfibrillar</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system of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microcapillaries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containing various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noncellulosic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wall constituents.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Within the </a:t>
            </a: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microfibrils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micelles and the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chain molecules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occur approximately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parallel to the long axis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the fibrils.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microcapillaries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contain liquids, waxes, lignin,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cutin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hemicelluloses,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suberin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pectic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substances and even crystals and silica.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228600" y="206514"/>
            <a:ext cx="8763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cells of blue green algae, bacteria, fungi and plants have a cell wall just outside the plasma membrane.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This feature distinguishes them from animal cells, which do not have an organized cell wall.</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Cell wall is a secretion product of the cell.</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affords support and protection to the cell and gives shape and rigidity to the plant body.</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28600" y="304800"/>
            <a:ext cx="86868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Extra-cell wall materials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chemical molecules, secreted or deposited over the cell wall to provide it extra strength and stability, include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cutin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callose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lignin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suberin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wax.</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Cutin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Cutin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fatty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material,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impervious to water.</a:t>
            </a:r>
            <a:endParaRPr kumimoji="0" lang="en-US" sz="24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is deposited on the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surface of the epidermal cell wall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the form of a layer, called </a:t>
            </a:r>
            <a:r>
              <a:rPr kumimoji="0" lang="en-US" sz="2400" b="0"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cuticle</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When the cuticle is considerably thick, its composition varies in different layers and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may include cellulose and wax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also.</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Cuticle is extremely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resistant to microorganisms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Hence, it affords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protection to living tissues from pathogens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8600" y="128826"/>
            <a:ext cx="8686800"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Wax</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Waxes consist mainly of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esters of long-chain fatty acids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long-chain monohydric alcohols.</a:t>
            </a:r>
            <a:endParaRPr kumimoji="0" lang="en-US" sz="24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many plants, conspicuous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deposits of wax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are formed on the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surface of the cuticle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is this wax which gives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sheen to some fruits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Wax, formed by plants, may be commercially useful if it is produced in sufficient quantity.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wax, deposited on the leaves of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wax palm </a:t>
            </a:r>
            <a:r>
              <a:rPr kumimoji="0" lang="en-US" sz="2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400"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Copernicia</a:t>
            </a:r>
            <a:r>
              <a:rPr kumimoji="0" lang="en-US" sz="2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cerifera</a:t>
            </a:r>
            <a:r>
              <a:rPr kumimoji="0" lang="en-US" sz="2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 used in the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manufacture of photograph record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various polishes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281226"/>
            <a:ext cx="87630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8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Suberin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ts val="18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some cells, such as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phellem</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cork, the walls are encrusted with a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fatty substance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called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suberin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8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Suberin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strips, called </a:t>
            </a:r>
            <a:r>
              <a:rPr kumimoji="0" lang="en-US" sz="2400" b="0" i="1"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casparian</a:t>
            </a:r>
            <a:r>
              <a:rPr kumimoji="0" lang="en-US" sz="2400" b="0"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strips</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are seen on the radial walls of the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endoderm is of roots.</a:t>
            </a:r>
            <a:endParaRPr kumimoji="0" lang="en-US" sz="24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8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These strips of impermeable materials in the cell wall are thought to block the passage of materials through the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apoplasts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8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Electron microscopic studies have revealed that </a:t>
            </a: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suberin</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layers exist as parallel lamellae with wax between them</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28600" y="171271"/>
            <a:ext cx="86868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Lignin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Lignin is an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amorphous phenyl propane polymer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which forms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17 to 30% of' wood.</a:t>
            </a:r>
            <a:endParaRPr kumimoji="0" lang="en-US" sz="24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is very closely associated with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holocellulose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holocellulose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 water-soluble carbohydrate, composed of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alpha-cellulose and </a:t>
            </a: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hemicellulose</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Lignin is believed to function as a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binding material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 the </a:t>
            </a: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holocellulose</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fibres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stains deep yellow with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chloro</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-zinc-iodine.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305800" cy="3139321"/>
          </a:xfrm>
          <a:prstGeom prst="rect">
            <a:avLst/>
          </a:prstGeom>
        </p:spPr>
        <p:txBody>
          <a:bodyPr wrap="square">
            <a:spAutoFit/>
          </a:bodyPr>
          <a:lstStyle/>
          <a:p>
            <a:pPr lvl="0" eaLnBrk="0" fontAlgn="base" hangingPunct="0">
              <a:spcBef>
                <a:spcPts val="1200"/>
              </a:spcBef>
              <a:spcAft>
                <a:spcPct val="0"/>
              </a:spcAft>
            </a:pPr>
            <a:r>
              <a:rPr lang="en-US" sz="2400" dirty="0" smtClean="0">
                <a:latin typeface="Times New Roman" pitchFamily="18" charset="0"/>
                <a:ea typeface="Calibri" pitchFamily="34" charset="0"/>
                <a:cs typeface="Times New Roman" pitchFamily="18" charset="0"/>
              </a:rPr>
              <a:t> 5. </a:t>
            </a:r>
            <a:r>
              <a:rPr lang="en-US" sz="2400" b="1" dirty="0" err="1" smtClean="0">
                <a:latin typeface="Times New Roman" pitchFamily="18" charset="0"/>
                <a:ea typeface="Calibri" pitchFamily="34" charset="0"/>
                <a:cs typeface="Times New Roman" pitchFamily="18" charset="0"/>
              </a:rPr>
              <a:t>Callose</a:t>
            </a:r>
            <a:r>
              <a:rPr lang="en-US" sz="2400" dirty="0" smtClean="0">
                <a:latin typeface="Times New Roman" pitchFamily="18" charset="0"/>
                <a:ea typeface="Calibri" pitchFamily="34" charset="0"/>
                <a:cs typeface="Times New Roman" pitchFamily="18" charset="0"/>
              </a:rPr>
              <a:t>: </a:t>
            </a:r>
          </a:p>
          <a:p>
            <a:pPr lvl="0" eaLnBrk="0" fontAlgn="base" hangingPunct="0">
              <a:spcBef>
                <a:spcPts val="1200"/>
              </a:spcBef>
              <a:spcAft>
                <a:spcPct val="0"/>
              </a:spcAft>
            </a:pPr>
            <a:r>
              <a:rPr lang="en-US" sz="2400" dirty="0" err="1" smtClean="0">
                <a:latin typeface="Times New Roman" pitchFamily="18" charset="0"/>
                <a:ea typeface="Calibri" pitchFamily="34" charset="0"/>
                <a:cs typeface="Times New Roman" pitchFamily="18" charset="0"/>
              </a:rPr>
              <a:t>Callose</a:t>
            </a:r>
            <a:r>
              <a:rPr lang="en-US" sz="2400" dirty="0" smtClean="0">
                <a:latin typeface="Times New Roman" pitchFamily="18" charset="0"/>
                <a:ea typeface="Calibri" pitchFamily="34" charset="0"/>
                <a:cs typeface="Times New Roman" pitchFamily="18" charset="0"/>
              </a:rPr>
              <a:t> is an </a:t>
            </a:r>
            <a:r>
              <a:rPr lang="en-US" sz="2400" dirty="0" err="1" smtClean="0">
                <a:latin typeface="Times New Roman" pitchFamily="18" charset="0"/>
                <a:ea typeface="Calibri" pitchFamily="34" charset="0"/>
                <a:cs typeface="Times New Roman" pitchFamily="18" charset="0"/>
              </a:rPr>
              <a:t>unbranched</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glucan</a:t>
            </a:r>
            <a:r>
              <a:rPr lang="en-US" sz="2400" dirty="0" smtClean="0">
                <a:latin typeface="Times New Roman" pitchFamily="18" charset="0"/>
                <a:ea typeface="Calibri" pitchFamily="34" charset="0"/>
                <a:cs typeface="Times New Roman" pitchFamily="18" charset="0"/>
              </a:rPr>
              <a:t>, formed by </a:t>
            </a:r>
            <a:r>
              <a:rPr lang="el-GR" sz="2400" dirty="0" smtClean="0">
                <a:latin typeface="Times New Roman" pitchFamily="18" charset="0"/>
                <a:ea typeface="Calibri" pitchFamily="34" charset="0"/>
                <a:cs typeface="Times New Roman" pitchFamily="18" charset="0"/>
              </a:rPr>
              <a:t>β</a:t>
            </a:r>
            <a:r>
              <a:rPr lang="en-US" sz="2400" dirty="0" smtClean="0">
                <a:latin typeface="Times New Roman" pitchFamily="18" charset="0"/>
                <a:ea typeface="Calibri" pitchFamily="34" charset="0"/>
                <a:cs typeface="Times New Roman" pitchFamily="18" charset="0"/>
              </a:rPr>
              <a:t> </a:t>
            </a:r>
            <a:r>
              <a:rPr lang="en-US" sz="2400" dirty="0" smtClean="0">
                <a:latin typeface="Arial" pitchFamily="34" charset="0"/>
                <a:ea typeface="Calibri" pitchFamily="34" charset="0"/>
                <a:cs typeface="Arial" pitchFamily="34" charset="0"/>
              </a:rPr>
              <a:t>-1, </a:t>
            </a:r>
            <a:r>
              <a:rPr lang="en-US" sz="2400" dirty="0" smtClean="0">
                <a:latin typeface="Times New Roman" pitchFamily="18" charset="0"/>
                <a:ea typeface="Calibri" pitchFamily="34" charset="0"/>
                <a:cs typeface="Times New Roman" pitchFamily="18" charset="0"/>
              </a:rPr>
              <a:t>3, linkage of glucose monomers.</a:t>
            </a:r>
            <a:endParaRPr lang="en-US" sz="2400" dirty="0" smtClean="0">
              <a:latin typeface="Arial" pitchFamily="34" charset="0"/>
              <a:cs typeface="Arial" pitchFamily="34" charset="0"/>
            </a:endParaRPr>
          </a:p>
          <a:p>
            <a:pPr lvl="0" eaLnBrk="0" fontAlgn="base" hangingPunct="0">
              <a:spcBef>
                <a:spcPts val="1200"/>
              </a:spcBef>
              <a:spcAft>
                <a:spcPct val="0"/>
              </a:spcAft>
            </a:pPr>
            <a:r>
              <a:rPr lang="en-US" sz="2400" dirty="0" smtClean="0">
                <a:latin typeface="Times New Roman" pitchFamily="18" charset="0"/>
                <a:ea typeface="Calibri" pitchFamily="34" charset="0"/>
                <a:cs typeface="Times New Roman" pitchFamily="18" charset="0"/>
              </a:rPr>
              <a:t> It occurs on the walls of fungal cells, protruding pollen tubes and primary pit fields of epidermal cells.</a:t>
            </a:r>
            <a:endParaRPr lang="en-US" sz="2400" dirty="0" smtClean="0">
              <a:latin typeface="Arial" pitchFamily="34" charset="0"/>
              <a:cs typeface="Arial" pitchFamily="34" charset="0"/>
            </a:endParaRPr>
          </a:p>
          <a:p>
            <a:pPr lvl="0" eaLnBrk="0" fontAlgn="base" hangingPunct="0">
              <a:spcBef>
                <a:spcPts val="1200"/>
              </a:spcBef>
              <a:spcAft>
                <a:spcPct val="0"/>
              </a:spcAft>
            </a:pPr>
            <a:r>
              <a:rPr lang="en-US" sz="2400" dirty="0" smtClean="0">
                <a:latin typeface="Times New Roman" pitchFamily="18" charset="0"/>
                <a:ea typeface="Calibri" pitchFamily="34" charset="0"/>
                <a:cs typeface="Times New Roman" pitchFamily="18" charset="0"/>
              </a:rPr>
              <a:t> There are evidences that </a:t>
            </a:r>
            <a:r>
              <a:rPr lang="en-US" sz="2400" dirty="0" err="1" smtClean="0">
                <a:latin typeface="Times New Roman" pitchFamily="18" charset="0"/>
                <a:ea typeface="Calibri" pitchFamily="34" charset="0"/>
                <a:cs typeface="Times New Roman" pitchFamily="18" charset="0"/>
              </a:rPr>
              <a:t>callose</a:t>
            </a:r>
            <a:r>
              <a:rPr lang="en-US" sz="2400" dirty="0" smtClean="0">
                <a:latin typeface="Times New Roman" pitchFamily="18" charset="0"/>
                <a:ea typeface="Calibri" pitchFamily="34" charset="0"/>
                <a:cs typeface="Times New Roman" pitchFamily="18" charset="0"/>
              </a:rPr>
              <a:t> is formed and deposited very rapidly in response to injury.</a:t>
            </a:r>
            <a:endParaRPr lang="en-US" sz="2400" dirty="0" smtClean="0">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contrast="20000"/>
          </a:blip>
          <a:srcRect/>
          <a:stretch>
            <a:fillRect/>
          </a:stretch>
        </p:blipFill>
        <p:spPr bwMode="auto">
          <a:xfrm>
            <a:off x="0" y="0"/>
            <a:ext cx="7763773" cy="6858000"/>
          </a:xfrm>
          <a:prstGeom prst="rect">
            <a:avLst/>
          </a:prstGeom>
          <a:noFill/>
          <a:ln w="9525">
            <a:noFill/>
            <a:miter lim="800000"/>
            <a:headEnd/>
            <a:tailEnd/>
          </a:ln>
          <a:effectLst/>
        </p:spPr>
      </p:pic>
      <p:sp>
        <p:nvSpPr>
          <p:cNvPr id="3" name="Rectangle 2"/>
          <p:cNvSpPr/>
          <p:nvPr/>
        </p:nvSpPr>
        <p:spPr>
          <a:xfrm>
            <a:off x="8128337" y="0"/>
            <a:ext cx="738664" cy="6858000"/>
          </a:xfrm>
          <a:prstGeom prst="rect">
            <a:avLst/>
          </a:prstGeom>
        </p:spPr>
        <p:txBody>
          <a:bodyPr vert="vert270" wrap="square">
            <a:spAutoFit/>
          </a:bodyPr>
          <a:lstStyle/>
          <a:p>
            <a:r>
              <a:rPr lang="en-US" dirty="0" smtClean="0"/>
              <a:t>Secondary cell wall structure. Components are arranged so that the cellulose </a:t>
            </a:r>
            <a:r>
              <a:rPr lang="en-US" dirty="0" err="1" smtClean="0"/>
              <a:t>microfibrils</a:t>
            </a:r>
            <a:r>
              <a:rPr lang="en-US" dirty="0" smtClean="0"/>
              <a:t> and </a:t>
            </a:r>
            <a:r>
              <a:rPr lang="en-US" dirty="0" err="1" smtClean="0"/>
              <a:t>hemicellulose</a:t>
            </a:r>
            <a:r>
              <a:rPr lang="en-US" dirty="0" smtClean="0"/>
              <a:t> chains are embedded in lignin.</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28600" y="124361"/>
            <a:ext cx="86868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Properties of cell wall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Cell wall is secreted by the protoplast.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Its properties are largely determined by cellulose, because cellulose is its major chemical component.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Cellulose provides the cell wall maximum strength and support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One of the important properties of cellulose is its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ability to withstand stretching by virtue of its elasticity.</a:t>
            </a:r>
            <a:endParaRPr kumimoji="0" lang="en-US" sz="24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Lignin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increases the resistance of the wall against pressure and thus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prevents the folding of the cellulose </a:t>
            </a: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microfibrils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orientation of the </a:t>
            </a: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microfibrils</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the different lamellae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of the wall is an important factor in determining the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strength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the wall.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52400" y="197584"/>
            <a:ext cx="8839200"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Functions of cell wall </a:t>
            </a: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Cell wall is an active functional component of plant cells.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Some of its major functions are the following: </a:t>
            </a:r>
          </a:p>
          <a:p>
            <a:pPr marL="514350" marR="0" lvl="0" indent="-514350" algn="l" defTabSz="914400" rtl="0" eaLnBrk="0" fontAlgn="base" latinLnBrk="0" hangingPunct="0">
              <a:lnSpc>
                <a:spcPct val="100000"/>
              </a:lnSpc>
              <a:spcBef>
                <a:spcPts val="1200"/>
              </a:spcBef>
              <a:spcAft>
                <a:spcPct val="0"/>
              </a:spcAft>
              <a:buClrTx/>
              <a:buSzTx/>
              <a:buFontTx/>
              <a:buAutoNum type="romanLcParenBoth"/>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Provides </a:t>
            </a: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support</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the cell and protects the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protoplatst</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from </a:t>
            </a:r>
            <a:r>
              <a:rPr kumimoji="0" lang="en-US" sz="2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lysis</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ts val="1200"/>
              </a:spcBef>
              <a:spcAft>
                <a:spcPct val="0"/>
              </a:spcAft>
              <a:buClrTx/>
              <a:buSzTx/>
              <a:buFontTx/>
              <a:buAutoNum type="romanLcParenBoth"/>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Prevents </a:t>
            </a: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dehydration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enables the </a:t>
            </a: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aerial existence</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plants.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(iii) Forms a </a:t>
            </a: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protective barrier</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against pathogens and injuries.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(iv) Determine the </a:t>
            </a: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 and shape of the cel</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 and regulates its growth.</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 Serves as a </a:t>
            </a: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freely permeable route</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 the movement of materials into and out of the cell.</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 Resists the </a:t>
            </a: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osmotic pressure </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exerted by the cell contents.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(vii) Actively </a:t>
            </a: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participates in growth</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differentiation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cellular recognition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(viii) Serves as a </a:t>
            </a: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centre of enzyme activity</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lum bright="20000" contrast="20000"/>
          </a:blip>
          <a:srcRect/>
          <a:stretch>
            <a:fillRect/>
          </a:stretch>
        </p:blipFill>
        <p:spPr bwMode="auto">
          <a:xfrm>
            <a:off x="571500" y="0"/>
            <a:ext cx="5372100" cy="68750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04800" y="228600"/>
            <a:ext cx="86106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composition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Cell wall is formed mostly of polysaccharides.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has two portions, namely an amorphous and less crystalline matrix (ground substance) and a system of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semicrystalline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microfibrils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embedded in the matrix.</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matrix is formed of hemicelluloses (e.g.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xylans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mannans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galalctans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arabinans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pectic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compounds (mainly calcium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pectate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magnesium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pectate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proteins, lipids, waxes,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mucilages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biological plastics (such as lignin,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cutin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suberin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Microfibrils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form the structural framework of cell wall.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most cases they are formed of cellulose.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But, in yeasts and some fungi cell wall is formed of chitin, in some algae by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xylans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in still others by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mannans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Cellulose molecules are long and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unbranched</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chains, formed of glucose units.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Cellulose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microfibrils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give the cell wall compactness, tensile strength and plasticity.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52400" y="110460"/>
            <a:ext cx="88392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main structural component of cell walls is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cellulose,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which is composed of 100 to 15,000 glucose monomers in long chains, and is the most abundant polymer on earth.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As a primary food source for grazing animals and at least indirectly for nearly all other living organisms, it could be said that most life on earth relies directly or indirectly on the cell wall.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Humans also depend on cell walls because they provide clothing, shelter, furniture, paper, and fuel.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addition to cellulose, cell walls typically contain a matrix of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hemicellulose</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gluelike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substance that holds cellulose fibrils together),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pectin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organic material that gives stiffness to fruit jellies), and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glycoproteins</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(proteins that have sugars associated with their molecules)</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228600"/>
            <a:ext cx="9172575" cy="27241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0" y="4343400"/>
            <a:ext cx="9144000" cy="18953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717550" y="0"/>
            <a:ext cx="7772400" cy="1143000"/>
          </a:xfrm>
          <a:noFill/>
          <a:ln/>
        </p:spPr>
        <p:txBody>
          <a:bodyPr lIns="92075" tIns="46038" rIns="92075" bIns="46038" anchor="b"/>
          <a:lstStyle/>
          <a:p>
            <a:r>
              <a:rPr lang="en-US"/>
              <a:t>Cellulose</a:t>
            </a:r>
          </a:p>
        </p:txBody>
      </p:sp>
      <p:sp>
        <p:nvSpPr>
          <p:cNvPr id="516099" name="Rectangle 3"/>
          <p:cNvSpPr>
            <a:spLocks noGrp="1" noChangeArrowheads="1"/>
          </p:cNvSpPr>
          <p:nvPr>
            <p:ph type="body" idx="1"/>
          </p:nvPr>
        </p:nvSpPr>
        <p:spPr>
          <a:xfrm>
            <a:off x="549275" y="1631950"/>
            <a:ext cx="7753350" cy="4095750"/>
          </a:xfrm>
          <a:noFill/>
          <a:ln/>
        </p:spPr>
        <p:txBody>
          <a:bodyPr lIns="92075" tIns="46038" rIns="92075" bIns="46038"/>
          <a:lstStyle/>
          <a:p>
            <a:pPr>
              <a:buFontTx/>
              <a:buNone/>
            </a:pPr>
            <a:r>
              <a:rPr lang="en-US" b="1" dirty="0">
                <a:latin typeface="Symbol" pitchFamily="18" charset="2"/>
              </a:rPr>
              <a:t>b</a:t>
            </a:r>
            <a:r>
              <a:rPr lang="en-US" b="1" dirty="0"/>
              <a:t>-D-</a:t>
            </a:r>
            <a:r>
              <a:rPr lang="en-US" b="1" dirty="0" err="1"/>
              <a:t>anhydroglucopyranose</a:t>
            </a:r>
            <a:r>
              <a:rPr lang="en-US" b="1" dirty="0"/>
              <a:t> units linked by (1,4)-</a:t>
            </a:r>
            <a:r>
              <a:rPr lang="en-US" b="1" dirty="0" err="1"/>
              <a:t>glycosidic</a:t>
            </a:r>
            <a:r>
              <a:rPr lang="en-US" b="1" dirty="0"/>
              <a:t> bonds</a:t>
            </a:r>
          </a:p>
        </p:txBody>
      </p:sp>
      <p:pic>
        <p:nvPicPr>
          <p:cNvPr id="516100" name="Picture 4"/>
          <p:cNvPicPr>
            <a:picLocks noChangeArrowheads="1"/>
          </p:cNvPicPr>
          <p:nvPr/>
        </p:nvPicPr>
        <p:blipFill>
          <a:blip r:embed="rId3"/>
          <a:srcRect/>
          <a:stretch>
            <a:fillRect/>
          </a:stretch>
        </p:blipFill>
        <p:spPr bwMode="auto">
          <a:xfrm>
            <a:off x="663575" y="3489325"/>
            <a:ext cx="7934325" cy="20034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TotalTime>
  <Words>4609</Words>
  <Application>Microsoft Office PowerPoint</Application>
  <PresentationFormat>On-screen Show (4:3)</PresentationFormat>
  <Paragraphs>259</Paragraphs>
  <Slides>47</Slides>
  <Notes>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CELL WALL</vt:lpstr>
      <vt:lpstr>PowerPoint Presentation</vt:lpstr>
      <vt:lpstr>PowerPoint Presentation</vt:lpstr>
      <vt:lpstr>PowerPoint Presentation</vt:lpstr>
      <vt:lpstr>PowerPoint Presentation</vt:lpstr>
      <vt:lpstr>PowerPoint Presentation</vt:lpstr>
      <vt:lpstr>PowerPoint Presentation</vt:lpstr>
      <vt:lpstr>Cellulose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WALL</dc:title>
  <dc:creator>Remakanthan</dc:creator>
  <cp:lastModifiedBy>ss</cp:lastModifiedBy>
  <cp:revision>32</cp:revision>
  <dcterms:created xsi:type="dcterms:W3CDTF">2014-12-28T11:34:36Z</dcterms:created>
  <dcterms:modified xsi:type="dcterms:W3CDTF">2015-06-13T06:13:46Z</dcterms:modified>
</cp:coreProperties>
</file>